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1" r:id="rId3"/>
    <p:sldId id="289" r:id="rId4"/>
    <p:sldId id="260" r:id="rId5"/>
    <p:sldId id="288" r:id="rId6"/>
    <p:sldId id="290" r:id="rId7"/>
    <p:sldId id="302" r:id="rId8"/>
    <p:sldId id="305" r:id="rId9"/>
    <p:sldId id="304" r:id="rId10"/>
    <p:sldId id="306" r:id="rId11"/>
    <p:sldId id="307" r:id="rId12"/>
    <p:sldId id="308" r:id="rId13"/>
    <p:sldId id="309" r:id="rId14"/>
    <p:sldId id="315" r:id="rId15"/>
    <p:sldId id="310" r:id="rId16"/>
    <p:sldId id="312" r:id="rId17"/>
    <p:sldId id="317" r:id="rId18"/>
    <p:sldId id="313" r:id="rId19"/>
    <p:sldId id="319" r:id="rId20"/>
    <p:sldId id="298" r:id="rId21"/>
    <p:sldId id="311" r:id="rId22"/>
    <p:sldId id="263" r:id="rId23"/>
    <p:sldId id="265" r:id="rId24"/>
    <p:sldId id="29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00"/>
    <a:srgbClr val="EEEE9C"/>
    <a:srgbClr val="CC0099"/>
    <a:srgbClr val="0000FF"/>
    <a:srgbClr val="008000"/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55" autoAdjust="0"/>
  </p:normalViewPr>
  <p:slideViewPr>
    <p:cSldViewPr>
      <p:cViewPr>
        <p:scale>
          <a:sx n="50" d="100"/>
          <a:sy n="50" d="100"/>
        </p:scale>
        <p:origin x="-3384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876C-0893-45DA-A9CF-212EE16B093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2248-CDC4-446E-8A1C-FAA80DC77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7FBE-4BE2-4073-8B5E-F1AD79932B5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5E9F-0E0A-42D2-8C40-44BBE7DEF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C852-94F6-4C33-A2C3-E10A87F2ED7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E531-AFD0-4B00-B932-01D63C4CD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0A86-1C2D-4A93-906E-DECCAC6DD96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4179-7248-4FDD-8FF8-D522A89F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F380-83ED-4BFC-8329-A5B186F5218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5BA9-4EDB-468A-A777-B28FAEB2C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E26D-8351-4262-9D1C-C5D72423A71A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31C4-3E88-42A4-9337-8AE337323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DAC2-3AF1-49E2-AA50-EB0954D129F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BECF-1947-4051-B30A-E3E7CCBE7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A8F6-6998-482B-A252-669A6739F676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4586-88F6-4A90-81D8-F26823D31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CCF5-7EEF-4815-B1B0-A9B2407A940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2B40-70C9-45B9-92F2-46792C05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F0E1-2E6A-4323-B75B-78DC9ECC9EA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2F6-F714-4B5C-9D74-A73963770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3B86-E64F-4E0B-A2DE-1AAF5C4ACF8A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800A-21EF-4D20-928F-4D936CA23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4849B-F1CE-4C92-8C63-2BB8FFD31746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9644A-7AFD-44AD-9C86-A24340B59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Documents and Settings\Admin\Рабочий стол\для презент. тонкий лед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20716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4787900" y="981075"/>
            <a:ext cx="3816350" cy="367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Не ходи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 тонкому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льду!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4337"/>
          <a:stretch>
            <a:fillRect/>
          </a:stretch>
        </p:blipFill>
        <p:spPr bwMode="auto">
          <a:xfrm>
            <a:off x="-185738" y="0"/>
            <a:ext cx="9312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152400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Замерзшую реку или озеро лучше переходить на лыжах, при этом крепления нужно расстегнуть, лыжные палки – держать в руках, не накидывая петли на кисти рук. Если есть рюкзак, необходимо повесить его на одно плечо, а еще лучше – тащите на   веревке </a:t>
            </a:r>
          </a:p>
          <a:p>
            <a:pPr indent="450850" algn="ctr"/>
            <a:r>
              <a:rPr lang="ru-RU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 2-3 метрах сзади.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565400"/>
            <a:ext cx="6011863" cy="429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Вы провалились в холодную воду:</a:t>
            </a:r>
            <a:endParaRPr lang="ru-RU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паникуйте, не делайте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резких движений, стабили-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зируйте дыхание.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Раскиньте руки в стороны и постарайтесь зацепиться за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кромку льда, придав телу горизонтальное положение по</a:t>
            </a:r>
          </a:p>
        </p:txBody>
      </p:sp>
      <p:pic>
        <p:nvPicPr>
          <p:cNvPr id="10" name="Рисунок 9" descr="3082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087437" y="85876"/>
            <a:ext cx="6934200" cy="243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2" descr="C:\Documents and Settings\Admin\Рабочий стол\для презент. тонкий лед\111111111111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068638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148263" y="6199188"/>
            <a:ext cx="36972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направлению течения</a:t>
            </a:r>
            <a:r>
              <a:rPr lang="ru-RU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2" name="AutoShape 6" descr="background-blue-ice-cubes-transparent-3284035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8" descr="background-blue-ice-cubes-transparent-3284035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AutoShape 10" descr="background-blue-ice-cubes-transparent-3284035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AutoShape 12" descr="background-blue-ice-cubes-transparent-3284035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0"/>
            <a:ext cx="8839200" cy="25146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b="1" i="1" smtClean="0"/>
              <a:t>    </a:t>
            </a:r>
            <a:endParaRPr lang="ru-RU" smtClean="0"/>
          </a:p>
          <a:p>
            <a:pPr eaLnBrk="1" hangingPunct="1">
              <a:defRPr/>
            </a:pP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Подходите к полынье очень осторожно, лучше подползите по-пластунски. </a:t>
            </a:r>
          </a:p>
          <a:p>
            <a:pPr eaLnBrk="1" hangingPunct="1">
              <a:defRPr/>
            </a:pP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Сообщите пострадавшему криком, что идете ему на помощь, это придаст ему силы, уверенность. </a:t>
            </a:r>
          </a:p>
          <a:p>
            <a:pPr eaLnBrk="1" hangingPunct="1">
              <a:defRPr/>
            </a:pPr>
            <a:endParaRPr lang="ru-RU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0"/>
            <a:ext cx="8077200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Если случилась беда и нужна Ваша помощь:</a:t>
            </a:r>
            <a:endParaRPr lang="ru-RU" sz="32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" name="Рисунок 13" descr="file_61_3460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4500563" y="3927475"/>
            <a:ext cx="4419600" cy="293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chs_20-2.jpg"/>
          <p:cNvPicPr>
            <a:picLocks noChangeAspect="1"/>
          </p:cNvPicPr>
          <p:nvPr/>
        </p:nvPicPr>
        <p:blipFill>
          <a:blip r:embed="rId4">
            <a:lum contrast="-10000"/>
          </a:blip>
          <a:srcRect l="19451"/>
          <a:stretch>
            <a:fillRect/>
          </a:stretch>
        </p:blipFill>
        <p:spPr>
          <a:xfrm>
            <a:off x="457200" y="2743200"/>
            <a:ext cx="4572000" cy="312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___________ _ _______ _____ ______ _______  ______ ________ ____   ____ _____  ____ __ _______ _________  ___ ____ ____  _____  ______   _________ _______ _____   _ ______  __ ___ 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Приближаться к полынье можно только ползком, широко раскинув руки. Будет лучше, если вы сможете подложить (под себя лыжи, доску, фанеру - увеличить площадь опоры - и ползти  на них.</a:t>
            </a:r>
            <a:b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28" name="Picture 6" descr="Изображение 03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2349500"/>
            <a:ext cx="6911975" cy="4475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499ecf4656bcfd83e887baf733086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4114800"/>
            <a:ext cx="8991600" cy="27432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3 – 4 метра протяните ему верёвку, шест, доску, шарф или любое другое подручное средство.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Подавать пострадавшему руку небезопасно, т.к., приближаясь к полынье, вы увеличите нагрузку на лёд и не только не поможете, но и сами рискуете провалиться.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MCHS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97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076825" y="0"/>
            <a:ext cx="406717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24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Спасённого из воды человека нужно немедленно переодеть в сухую одежду, дать     горячего чаю и съесть что-нибудь сладкое. Заставить активно двигаться  до тех пор, пока он не согреется.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28676" name="Picture 3" descr="MCHS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2913063"/>
            <a:ext cx="45085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438626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Если это сделать невозможно, то разведите костер и окажите максимальную помощь, можно поделиться своей сухой одеждой.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3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4656138"/>
            <a:ext cx="5724525" cy="22018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FF"/>
              </a:solidFill>
            </a:endParaRPr>
          </a:p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1 – удалить воду</a:t>
            </a:r>
          </a:p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2 – сделать искусственное </a:t>
            </a:r>
          </a:p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    дыхание</a:t>
            </a:r>
          </a:p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3 – сделать непрямой массаж сердца</a:t>
            </a:r>
          </a:p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4 – вызвать «Скорую»</a:t>
            </a:r>
          </a:p>
        </p:txBody>
      </p:sp>
      <p:pic>
        <p:nvPicPr>
          <p:cNvPr id="29699" name="Рисунок 12" descr="спасательный кру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013325"/>
            <a:ext cx="1000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Содержимое 3" descr="помощь утопающему.jpg"/>
          <p:cNvPicPr>
            <a:picLocks noChangeAspect="1"/>
          </p:cNvPicPr>
          <p:nvPr/>
        </p:nvPicPr>
        <p:blipFill>
          <a:blip r:embed="rId4"/>
          <a:srcRect t="6999"/>
          <a:stretch>
            <a:fillRect/>
          </a:stretch>
        </p:blipFill>
        <p:spPr bwMode="auto">
          <a:xfrm>
            <a:off x="461963" y="1412875"/>
            <a:ext cx="2390775" cy="3267075"/>
          </a:xfrm>
          <a:prstGeom prst="rect">
            <a:avLst/>
          </a:prstGeom>
          <a:solidFill>
            <a:srgbClr val="4F1919"/>
          </a:solidFill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искусственное дыхани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341438"/>
            <a:ext cx="22145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4" descr="искусственное дыхание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1412875"/>
            <a:ext cx="25130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6" descr="скорая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581525"/>
            <a:ext cx="3419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268538" y="42211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5364163" y="4076700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8715375" y="3860800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8640763" y="6308725"/>
            <a:ext cx="503237" cy="54927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EEEE9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При попадании жидкости в дыхательные пути, пострадавшему необходимо: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4513263"/>
            <a:ext cx="9144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Время безопасного пребывания человека в воде: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—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при температуре воды 5-15С — от 3,5 до 4,5 часов;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— температура воды 2-3С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оказывается смертельной для человека через 10-15 минут;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— при температуре воды минус 2 С — смерть может наступить через 5-8 минут.</a:t>
            </a:r>
          </a:p>
        </p:txBody>
      </p:sp>
      <p:pic>
        <p:nvPicPr>
          <p:cNvPr id="30723" name="Picture 6" descr="vf_50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3375"/>
            <a:ext cx="63373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%D0%BB%D1%91%D0%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50825" y="333375"/>
            <a:ext cx="46624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Нельзя забывать об опасности, которую таят в себе весенние водоемы. 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Лед только на вид кажется 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  прочным, а на самом деле он уже тонкий, слабый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 и не выдерживает тяжести не только взрослого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 человека, но и ребенка.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CC0000"/>
                </a:solidFill>
                <a:latin typeface="Times New Roman" pitchFamily="18" charset="0"/>
              </a:rPr>
              <a:t>Не торопитесь выходить на тонкий лед!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</a:rPr>
              <a:t>  Будьте внимательны и осторожны!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156575" cy="11541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 eaLnBrk="1" hangingPunct="1">
              <a:buFont typeface="Arial" charset="0"/>
              <a:buNone/>
            </a:pP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68788"/>
            <a:ext cx="30003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Documents and Settings\Admin\Рабочий стол\для презент. тонкий лед\416815_DET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86250"/>
            <a:ext cx="3238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С наступлением </a:t>
            </a:r>
            <a:r>
              <a:rPr lang="ru-RU" sz="2800" dirty="0" smtClean="0">
                <a:latin typeface="Times New Roman" pitchFamily="18" charset="0"/>
              </a:rPr>
              <a:t>весны, </a:t>
            </a:r>
            <a:r>
              <a:rPr lang="ru-RU" sz="2800" dirty="0">
                <a:latin typeface="Times New Roman" pitchFamily="18" charset="0"/>
              </a:rPr>
              <a:t>когда </a:t>
            </a:r>
            <a:r>
              <a:rPr lang="ru-RU" sz="2800" dirty="0" err="1" smtClean="0">
                <a:latin typeface="Times New Roman" pitchFamily="18" charset="0"/>
              </a:rPr>
              <a:t>начинаютсяоттепель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</a:rPr>
              <a:t>резко возрастает число несчастных </a:t>
            </a:r>
            <a:r>
              <a:rPr lang="ru-RU" sz="2800" dirty="0" smtClean="0">
                <a:latin typeface="Times New Roman" pitchFamily="18" charset="0"/>
              </a:rPr>
              <a:t>случаев на водоемах. </a:t>
            </a:r>
            <a:r>
              <a:rPr lang="ru-RU" sz="2800" dirty="0">
                <a:latin typeface="Times New Roman" pitchFamily="18" charset="0"/>
              </a:rPr>
              <a:t>Ежегодно во время ледостава на водных объектах Российской Федерации гибнет около тысячи человек. Молодой лёд непрочный и не выдерживает тяжести человека.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Admin\Рабочий стол\для презент. тонкий лед\Копия (2) pravilaperexodapol-duvodoem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1938" cy="6858000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pravila_povedenija_na_ldu_pamja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539750" y="260350"/>
            <a:ext cx="8229600" cy="4929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</a:p>
        </p:txBody>
      </p:sp>
      <p:pic>
        <p:nvPicPr>
          <p:cNvPr id="34819" name="Picture 3" descr="ice-mchs-tdigroup-avatar3"/>
          <p:cNvPicPr>
            <a:picLocks noChangeAspect="1" noChangeArrowheads="1"/>
          </p:cNvPicPr>
          <p:nvPr/>
        </p:nvPicPr>
        <p:blipFill>
          <a:blip r:embed="rId3"/>
          <a:srcRect b="44292"/>
          <a:stretch>
            <a:fillRect/>
          </a:stretch>
        </p:blipFill>
        <p:spPr bwMode="auto">
          <a:xfrm>
            <a:off x="2484438" y="4675188"/>
            <a:ext cx="47879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1835150" y="357188"/>
            <a:ext cx="5400675" cy="768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79512" y="938563"/>
            <a:ext cx="849694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solidFill>
                  <a:srgbClr val="CC0000"/>
                </a:solidFill>
                <a:latin typeface="Times New Roman" pitchFamily="18" charset="0"/>
              </a:rPr>
              <a:t>Телефоны экстренных </a:t>
            </a:r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</a:rPr>
              <a:t>служб</a:t>
            </a:r>
          </a:p>
          <a:p>
            <a:pPr algn="ctr"/>
            <a:endParaRPr lang="ru-RU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C0000"/>
                </a:solidFill>
                <a:latin typeface="Times New Roman" pitchFamily="18" charset="0"/>
              </a:rPr>
              <a:t>101</a:t>
            </a:r>
          </a:p>
          <a:p>
            <a:pPr algn="ctr"/>
            <a:r>
              <a:rPr lang="ru-RU" sz="6000" b="1" dirty="0" smtClean="0">
                <a:solidFill>
                  <a:srgbClr val="CC0000"/>
                </a:solidFill>
                <a:latin typeface="Times New Roman" pitchFamily="18" charset="0"/>
              </a:rPr>
              <a:t>112</a:t>
            </a:r>
            <a:endParaRPr lang="ru-RU" sz="6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600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290763" y="548680"/>
            <a:ext cx="4105275" cy="24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92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СПАСИБО!!!</a:t>
            </a:r>
            <a:endParaRPr lang="ru-RU" sz="9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трех дней, 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15363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0"/>
            <a:ext cx="8261350" cy="49545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Под весенними лучами солнца лед на водоемах становится рыхлым и непрочным. В это время выходить на его поверхность крайне опасно. Однако каждый год многие люди пренебрегают мерами предосторожности и выходят на тонкий  лед, тем самым, подвергая свою жизнь смертельной опасности.</a:t>
            </a:r>
          </a:p>
          <a:p>
            <a:pPr eaLnBrk="1" hangingPunct="1"/>
            <a:endParaRPr lang="ru-RU" sz="2400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6387" name="Picture 5" descr="wr-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324100"/>
            <a:ext cx="6858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415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устьях рек и притоках прочность льда ослаблена. Лед непрочен в местах быстрого течения, бьющих ключей и стоковых вод, а также в районах произрастания водной растительности, вблизи деревьев, кустов и камыша.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17411" name="Picture 4" descr="08644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11300"/>
            <a:ext cx="824388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background-blue-ice-cubes-transparent-3284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Прочность льда можно определить визуально: лед голубого цвета – прочный, белого – прочность его в 2 раза меньше, серый, матово-белый или с желтоватым оттенком лед ненадежен. </a:t>
            </a:r>
            <a:endPara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714625"/>
            <a:ext cx="2500312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Администратор\Рабочий стол\Копия 800xp109084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143250"/>
            <a:ext cx="41068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-bmp_sn4fttg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0"/>
            <a:ext cx="93027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0825" y="4816475"/>
            <a:ext cx="8893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Опасно выходить на лёд, если толщина его тоньше семи сантиметров. Прочный лед обычно имеет зеленоватый или синеватый оттенок.</a:t>
            </a:r>
            <a:b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0769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3628" y="228600"/>
            <a:ext cx="9187628" cy="624840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проверять прочность льда ударом ноги.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6700" y="366713"/>
            <a:ext cx="8610600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>
                <a:latin typeface="Times New Roman" pitchFamily="18" charset="0"/>
              </a:rPr>
              <a:t>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765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Если температура воздуха выше 0 градусов держится более трех дней, то прочность льда снижается на 25%. </vt:lpstr>
      <vt:lpstr>Презентация PowerPoint</vt:lpstr>
      <vt:lpstr>Презентация PowerPoint</vt:lpstr>
      <vt:lpstr>Презентация PowerPoint</vt:lpstr>
      <vt:lpstr>Презентация PowerPoint</vt:lpstr>
      <vt:lpstr>Нельзя проверять прочность льда ударом ноги.</vt:lpstr>
      <vt:lpstr>Презентация PowerPoint</vt:lpstr>
      <vt:lpstr>Презентация PowerPoint</vt:lpstr>
      <vt:lpstr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 </vt:lpstr>
      <vt:lpstr>Презентация PowerPoint</vt:lpstr>
      <vt:lpstr>Презентация PowerPoint</vt:lpstr>
      <vt:lpstr>    ___________ _ _______ _____ ______ _______  ______ ________ ____   ____ _____  ____ __ _______ _________  ___ ____ ____  _____  ______   _________ _______ _____   _ ______  __ ___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СПАСИБО!!!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Семёнова Ива Валентиновна</cp:lastModifiedBy>
  <cp:revision>34</cp:revision>
  <dcterms:created xsi:type="dcterms:W3CDTF">2009-03-31T08:54:10Z</dcterms:created>
  <dcterms:modified xsi:type="dcterms:W3CDTF">2019-04-05T10:53:43Z</dcterms:modified>
</cp:coreProperties>
</file>