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67" r:id="rId15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087" autoAdjust="0"/>
  </p:normalViewPr>
  <p:slideViewPr>
    <p:cSldViewPr>
      <p:cViewPr varScale="1">
        <p:scale>
          <a:sx n="59" d="100"/>
          <a:sy n="59" d="100"/>
        </p:scale>
        <p:origin x="2146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CE71E5-736C-429C-B3D2-E98778A27B2F}" type="datetimeFigureOut">
              <a:rPr lang="ru-RU" smtClean="0"/>
              <a:t>08.06.2021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FE8EAA-F2ED-460A-9120-B107B199D1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002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ommersant.ru/doc/2098142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russian.doingbusiness.org/" TargetMode="External"/><Relationship Id="rId3" Type="http://schemas.openxmlformats.org/officeDocument/2006/relationships/hyperlink" Target="http://www.transparency.org/research/cpi/overview" TargetMode="External"/><Relationship Id="rId7" Type="http://schemas.openxmlformats.org/officeDocument/2006/relationships/hyperlink" Target="https://www.weforum.org/reports/the-global-competitiveness-report-2016-2017-1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6" Type="http://schemas.openxmlformats.org/officeDocument/2006/relationships/hyperlink" Target="#home"/><Relationship Id="rId11" Type="http://schemas.openxmlformats.org/officeDocument/2006/relationships/hyperlink" Target="#countryReports"/><Relationship Id="rId5" Type="http://schemas.openxmlformats.org/officeDocument/2006/relationships/hyperlink" Target="http://www.transparency.org/research/bpi/overview" TargetMode="External"/><Relationship Id="rId10" Type="http://schemas.openxmlformats.org/officeDocument/2006/relationships/hyperlink" Target="https://government.defenceindex.org/" TargetMode="External"/><Relationship Id="rId4" Type="http://schemas.openxmlformats.org/officeDocument/2006/relationships/hyperlink" Target="http://www.transparency.org/research/gcb/overview" TargetMode="External"/><Relationship Id="rId9" Type="http://schemas.openxmlformats.org/officeDocument/2006/relationships/hyperlink" Target="https://www.globalintegrity.org/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zakupki.gov.ru/epz/main/public/home.html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Титульный слайд: приветственная речь ведущего,</a:t>
            </a:r>
            <a:r>
              <a:rPr lang="ru-RU" baseline="0" dirty="0" smtClean="0"/>
              <a:t> знакомство с темой выступления и обозначение вводной части работа с аудиторией.</a:t>
            </a:r>
          </a:p>
          <a:p>
            <a:endParaRPr lang="ru-RU" baseline="0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часто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слышим о коррупции, но мало кто из нас знает, что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системные антикоррупционные меры стали разрабатываться и применяться не более, чем на протяжении последних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50 лет.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обсуждение коррупции долгое время было наложено негласное табу как среди бизнесменов, так и среди политиков. В большинстве государств наиболее популярной стратегией противодействия коррупции являлась стратегия сознательной пассивности. С одной стороны, реализация такой стратегии не требовала никаких дополнительных ресурсов, с другой, последствиями неоправданных ожиданий, что невидимая рука рынка со временем нормализует ситуацию, привели к шквальному росту теневой экономики и коррупции.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Люксембурге, Новой Зеландии, Швеции, Германии коррупционные издержки компаний указывались в официальных налоговых декларациях в статьях «полезные расходы», «накладные расходы», «представительские расходы» или «производственные инвестиции», что позволяло получить налоговый вычет.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Согласно экспертным оценкам, в конце 1980-х годов немецкие корпорации ежегодно тратили на указанные цели порядка 5,6 миллиардов долларов, что сопоставимо в размером ВВП в тот же период. На протяжении последних трёх десятилетий ситуация начала меняться: осознание тяжести последствий, к которым приводит коррупция, подтолкнуло государства к объединению усилий и разработке и внедрению антикоррупционных инициатив</a:t>
            </a:r>
            <a:r>
              <a:rPr lang="ru-RU" dirty="0" smtClean="0">
                <a:effectLst/>
              </a:rPr>
              <a:t>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С. Пархоменко и К.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Головщинский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предлагают выделять 3 ключевые антикоррупционные стратегии: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стратегию войны, стратегию сознательной пассивности и системную стратегию устранения причин коррупции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которую принято считать наиболее эффективной</a:t>
            </a:r>
          </a:p>
          <a:p>
            <a:r>
              <a:rPr lang="ru-RU" baseline="0" dirty="0" smtClean="0"/>
              <a:t> </a:t>
            </a:r>
          </a:p>
          <a:p>
            <a:r>
              <a:rPr lang="ru-RU" baseline="0" dirty="0" smtClean="0"/>
              <a:t>Вопрос: Что такое коррупция? В чём её вред? Как оценить ущерб.  Попробуем сегодня разобраться.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E8EAA-F2ED-460A-9120-B107B199D10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3011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Распространённым заблуждением является утверждение о том, что российские компании на сегодняшний день не имеют стимулов для разработки и реализации антикоррупционных мер - стандартов и процедур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комплаенс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Одно из первоначальных значений термина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комплаенс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compliance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- соответствие установленным требованиям и правилам, совпадение желаемого и действительного. Сегодня он понимается как система регулярного внутреннего контроля, позволяющая управлять различными рисками, в том числе коррупционными, включая контроль за соблюдением принятых в компании правил и процедур правового и этического характера.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Во-первых, в современных условиях большая часть банков имеет собственные каналы информирования о благонадёжности заёмщиков. Если предприниматель был замечен в коррупционных сделках (не важно, на территории какого государства это случилось и был ли вынесен обвинительный приговор), он включается в черный список и лишается возможности получить кредит.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Во-вторых, такой же принцип действует в сфере государственных и муниципальных закупок. Неблагонадёжные компании отстраняются от участия в них, теряя выгодные контракты. В России применение аналогичных мер обсуждалось с подачи председателя Счётной палаты и представителей Министерства труда и социального развития. С 2016 года действуют нормы, которые не позволяют организациям, привлечённым к административной ответственности за совершение правонарушений коррупционного характера, участвовать в закупках (см. статью 19.28. Кодекса РФ об административных правонарушениях «Незаконное вознаграждение от имени юридического лица»). Запрет действует в течение двух лет.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В-третьих, в последнее время появилось достаточно много законодательных инициатив, направленных на противодействие «чёрным» и «серым» схемам расчётов между компаниями. Подобные схемы практически всегда основаны на коррупционных соглашениях. Органы финансового контроля отслеживают подозрительные операции, проводят в отношении них проверки. Новые инструменты, распространение электронных расчётов также стимулирует внедрение антикоррупционного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комплаенса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бизнесе.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В-четвёртых, принимаются законы, обладающие свойством экстерриториальности, т.е. действующие не только на территории государства, парламентом которого они одобрены. Основная цель принятия таких актов – содействовать отказу предпринимателей от коррупционных практик даже при ведении бизнеса за рубежом.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E8EAA-F2ED-460A-9120-B107B199D10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4160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Ключевым для данного раздела является понятие «гражданское общество».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Чтобы реализовать частные интересы, люди объединяются, создавая различные негосударственные институты: фонды, автономные некоммерческие организации, общественные объединения и движения, инициативные группы.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Гражданское общество в большинстве случаев рассматривается как совокупность таких институтов, которые называют также «неправительственными», чтобы подчеркнуть их независимость от государства.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в государстве реализуются всеобщие, публичные интересы, то в гражданском обществе – частные, индивидуальные интересы (правда, для их реализации требуется объединение усилий).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Основное отличие некоммерческих организаций от коммерческих в том, что они не преследуют цели извлечения прибыли в качестве основной цели своей деятельности, а полученную прибыль (например, от благотворительных программ) не распределяют между участниками, а расходуют только на достижение определённых в уставе целей.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Необходимость и целесообразность взаимодействия органов власти и некоммерческих организаций (НКО) определяется тем, что государство и общественно-добровольческий сектор имеют во многом схожие цели, интересы и функции.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E8EAA-F2ED-460A-9120-B107B199D10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3450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Набрасываем</a:t>
            </a:r>
            <a:r>
              <a:rPr lang="ru-RU" baseline="0" dirty="0" smtClean="0"/>
              <a:t> ответы на вопросы: что знали? Что узнали?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E8EAA-F2ED-460A-9120-B107B199D10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0132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Работа с</a:t>
            </a:r>
            <a:r>
              <a:rPr lang="ru-RU" baseline="0" dirty="0" smtClean="0"/>
              <a:t> участниками, обсуждение.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E8EAA-F2ED-460A-9120-B107B199D10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871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  <a:p>
            <a:r>
              <a:rPr lang="ru-RU" baseline="0" dirty="0" smtClean="0"/>
              <a:t>Фиксация на </a:t>
            </a:r>
            <a:r>
              <a:rPr lang="ru-RU" baseline="0" dirty="0" err="1" smtClean="0"/>
              <a:t>флип</a:t>
            </a:r>
            <a:r>
              <a:rPr lang="ru-RU" baseline="0" dirty="0" smtClean="0"/>
              <a:t> </a:t>
            </a:r>
            <a:r>
              <a:rPr lang="ru-RU" baseline="0" dirty="0" err="1" smtClean="0"/>
              <a:t>чарте</a:t>
            </a:r>
            <a:r>
              <a:rPr lang="ru-RU" baseline="0" dirty="0" smtClean="0"/>
              <a:t> информации полученной из аудитории и переход к следующему слайду, на котором сравним результаты беседы с материалами автора занятия.</a:t>
            </a:r>
          </a:p>
          <a:p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Прежде чем приступить к анализу последствий коррупции, нам необходимо разобраться в подходах к её определению. Для объяснения коррупции можно использовать формулу, предложенную американским профессором Робертом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Клитгаардом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Д – П,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где К  - коррупция, М – монополия на принятие решения, Д – дискреция, то есть широта усмотрения, П – подотчётность.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Использование этой формулы даёт возможность наглядно продемонстрировать общие подходы к противодействию коррупции, для минимизации которой необходимо избегать ситуации монопольного принятия решений, а когда этого не избежать, как можно более точно определять полномочия, уменьшая усмотрение. Кроме этого необходимо предпринимать меры, направленные на увеличение подотчётности, включая расширение возможностей для контроля со стороны общества.</a:t>
            </a:r>
            <a:r>
              <a:rPr lang="ru-RU" dirty="0" smtClean="0">
                <a:effectLst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оригинальной публикации приводится следующая формула: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Corruption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Monopoly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Discretion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Accountability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E8EAA-F2ED-460A-9120-B107B199D10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525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Коррупцию принято делить на низовую (административную) и верхушечную (политическую).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Эта классификация строится на двух критериях: видах коррупционных нарушений и категориях вовлеченных в них лиц.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Низовая коррупция - это каждодневные коррупционные практики, в которых участвуют чиновники низшего и среднего звена. Сюда относятся многочисленные случаи конфликта интересов, бытовые взятки (например, покупка прав или разрешения на ввоз продукции, прохождение различного вида контролей, в частности, ветеринарного, выдача всевозможных разрешений, которые зачастую необходимы для ведения предпринимательской деятельности, лицензий и так далее). То есть речь идет о нарушении установленных правил с признаком злоупотребления вверенными полномочиями.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то время как верхушечная коррупция — это преступления с участием высших должностных лиц: захват государства, покупка должностей (в судах, в парламентах,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министерстваз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теневой лоббизм. Политической коррупцией её называют именно потому, что посредством неё незаконно меняются правила игры: могут приниматься законы по всей процедуре, однако не в интересах людей, а в интересах узкой группы элит или даже конкретных лиц.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стоит сводить коррупцию к взяточничеству, что иногда происходит во время школьных антикоррупционных уроков.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E8EAA-F2ED-460A-9120-B107B199D10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377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Вопрос к залу: Бывает ли</a:t>
            </a:r>
            <a:r>
              <a:rPr lang="ru-RU" baseline="0" dirty="0" smtClean="0"/>
              <a:t> полезная коррупция??? Выслушать аргументы, прокомментировать.</a:t>
            </a:r>
          </a:p>
          <a:p>
            <a:endParaRPr lang="ru-RU" baseline="0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оправдание коррупции зачастую ссылаются на точку зрения, согласно которой существует так называемая «хорошая» коррупция, являющаяся «смазкой» неэффективного и зарегулированного управленческого механизма, позволяющая чиновникам ускорять процесс принятия решений в интересах бизнеса. Если это утверждение верно, то страны с высоким уровнем коррупции должны быть более успешными в экономической политике. Однако результаты новейших исследований, в которых сопоставляются данные целого ряда индексов, опровергают это предположение. Наиболее конкурентоспособными оказываются как раз те государства, которые успешно справляются с задачей контроля коррупции: страны Северной Европы, Германия, Сингапур, Канада.</a:t>
            </a:r>
          </a:p>
          <a:p>
            <a:r>
              <a:rPr lang="ru-RU" dirty="0" smtClean="0">
                <a:effectLst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 Зотин А. Коррупция, достойная подражания //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URL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http://www.kommersant.ru/doc/2098142</a:t>
            </a:r>
            <a:endParaRPr lang="ru-RU" sz="12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E8EAA-F2ED-460A-9120-B107B199D10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446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Индекс восприятия коррупции (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Corruption Perception Index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который отражает, насколько коррумпированной в стране считается сфера государственного управления (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http://www.transparency.org/research/cpi/overview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Барометр мировой коррупции (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Global Corruption Barometer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-  единственный в своём роде всемирный опрос общественного мнения, касающийся восприятия коррупции (в первую очередь, бытовой) и опыта столкновений с ее проявлениями (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http://www.transparency.org/research/gcb/overview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Индекс взяткодателей (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Bribery Payers Index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который ранжирует 28 стран – ведущих экспортеров и 19 секторов экономики по уровню вероятности применения ими неформальных (коррупционных) практик при ведении бизнеса за рубежом (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http://www.transparency.org/research/bpi/overview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Индекс качества государственного управления (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World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Governance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Indicators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одним из индикаторов для составления индекса является показатель контроля коррупции: чем выше этот показатель, тем лучше справляется государство с задачей противодействия коррупции (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action="ppaction://hlinkfile"/>
              </a:rPr>
              <a:t>http://info.worldbank.org/governance/wgi/#home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Индекс экономической успешности (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Global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Competitiveness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Index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составляемый в рамках Мирового экономического форума для 144 стран по ключевым экономическим показателям, одним из которых является «Этика и коррупция» (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https://www.weforum.org/reports/the-global-competitiveness-report-2016-2017-1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Индекс качества ведения бизнеса (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Doing Business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который характеризует удобство и простоту сервисов для предпринимателей, включая процедуры, необходимые для открытия своего дела, а также наличие административных барьеров (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http://russian.doingbusiness.org/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Индекс мировой честности (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Global Integrity Index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который позволяет оценить не только качество антикоррупционного законодательства, но и успехи государства в реализации положений действующих нормативных актов (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https://www.globalintegrity.org/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Индекс  уровня коррупционных рисков и уязвимости государственных органов обороны (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Government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Defence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Anti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Corruption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в который вошли 82 страны мира (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/>
              </a:rPr>
              <a:t>https://government.defenceindex.org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 Используя приведённые ссылки, можно разобрать методологию проведения исследований, а также ознакомиться с их результатами и положением различных стран в рейтингах.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 Отчёт по России доступен для скачивания по ссылке: 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 action="ppaction://hlinkfile"/>
              </a:rPr>
              <a:t>http://info.worldbank.org/governance/wgi/index.aspx#countryReports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E8EAA-F2ED-460A-9120-B107B199D10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448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Вопрос в аудиторию: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Какие бы выделили негативные последствия?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Обсудить и систематизировать. </a:t>
            </a:r>
          </a:p>
          <a:p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Негативные эффекты от коррупции для государства можно разделить на несколько групп: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политические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падение доверия к власти, снижение политической конкуренции, угрозы национальной безопасности и международному престижу, ухудшение качества управления;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экономические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замедление роста валового внутреннего продукта, ограничение конкуренции, рост теневой экономики, неэффективное расходование бюджетных средств, рост цен за счёт коррупционных издержек, снижение инвестиционной привлекательности;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социальные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отсутствие равных возможностей, несправедливое распределение ресурсов, тотальный разрыв между богатыми и бедными, рост социальной напряженности, снижение уровня межличностного доверия, рост детской смертности, повышение терпимости к коррупции.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Основные негативные эффекты для компаний сводятся к следующему: увеличиваются возможности для внутрикорпоративного мошенничества, коррупционные издержки приводят к удорожанию продукции и услуг, компании несут значительные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репутационные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потери.</a:t>
            </a:r>
            <a:r>
              <a:rPr lang="ru-RU" dirty="0" smtClean="0">
                <a:effectLst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 Такое деление достаточно условно, поскольку экономические эффекты практически всегда могут трансформироваться в политические и все они, в свою очередь, оказывают негативное влияние на общество, т.е. являются социальными.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E8EAA-F2ED-460A-9120-B107B199D10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733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Деловая игра «Минимизация коррупционных рисков». Анимация презентации иллюстрирует каждый из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этапов ПОСТАНОВКА ПРОБЛЕМНОГО ВОПРОСА/ОБСУЖДЕНИЕ/ЗАЩИТА Предложений </a:t>
            </a:r>
          </a:p>
          <a:p>
            <a:pPr marL="228600" indent="-228600">
              <a:buAutoNum type="arabicPeriod"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Улучшить понимание формулы Роберта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Клитгаарда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поможет рассмотрение конкретных ситуаций, в которых решается какой-либо важный вопрос.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Устав школы предусматривает, что директор единолично распределяет льготные путёвки в летний лагерь (монополия), при этом не устанавливает конкретных требований к претендентам на получение путёвок и не содержит рекомендаций, как действовать, если на одно место в лагере будет несколько претендентов (дискреция).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Используя технологию мозгового штурма, предлагаю подготовить изменения в устав школы, которые позволили бы минимизировать возможности для злоупотреблений в рассматриваемой ситуации.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Инсценировка публичной защиты предложенных группами изменений позволит улучшить навыки публичного выступления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E8EAA-F2ED-460A-9120-B107B199D10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178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Ролевая игра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Сценарий игры</a:t>
            </a:r>
          </a:p>
          <a:p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Игровая ситуация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девушки в возрасте 19 лет едут по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Пулковскому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шоссе в направлении аэропорта. Их останавливает сотрудник дорожно-патрульной службы (отец пятерых детей, зарплата 50 тысяч рублей), проверяет документы и просит открыть багажник. После этого машина направляется в аэропорт Пулково. Девушки проходят предполётный досмотр (они летят в Москву). Полицейский (молодой человек, который собирается приобрести в ипотеку квартиру) слышит разговор девушек, которые обсуждают возможность пронести багаж в самолёт без проверки.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Участники делятся на 2-3 команды и дальше распределяются в каждой команде на подгруппы по числу ролей</a:t>
            </a:r>
          </a:p>
          <a:p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Роли в команде: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девушки в машине;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сотрудник ДПС;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служба безопасности аэропорта;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полицейский – свидетель разговора.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Задание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Обозначьте предпосылки для коррупции в рассматриваемой ситуации. 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Опишите варианты развития событий: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какие действия могут предпринять участники событий;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к каким последствиям это может привести.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Этот сценарий основан на реальных событиях. В августе 2004 года разбились два пассажирских самолета, погибли 89 человек, две террористки-смертницы пронесли в самолеты всё необходимое для того, чтобы собрать взрывные устройства. В 2007 году были осуждены сотрудник авиакомпании "Сибирь" Николай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Коренков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перекупщик билетов Армен Арутюнян и милиционер Михаил Артамонов. Следствием было установлено, что Армен Арутюнян продал билеты террористкам, Артамонов пропустил их без досмотра, 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Коренков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 1 тысячу рублей провел смертниц на борт.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 рассмотрения того, что представляется собой коррупция, в каких формах она проявляется и к каким последствиям для государств, бизнеса и отдельных людей приводит, можно переходить к характеристике мер, которые предпринимаются для минимизации коррупции.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E8EAA-F2ED-460A-9120-B107B199D10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621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 есть использование такого инструмента, как декларации, позволяет увеличить уровень прозрачности и подотчётности, а также упрощает гражданский контроль (здесь мы снова возвращаемся к формуле коррупции). Когда законы об обязательном декларировании доходов и имущества вводились в действие, в ряде стран, к примеру, в Дании, депутаты и министры были вынуждены продать принадлежащие им акции в иностранных компаниях. В противном случае они лишились бы занимаемых должностей в связи с утратой доверия.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России декларации ежегодно публикуют: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	президент;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	члены правительства;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	депутаты;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	главы регионов;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	сотрудники министерств;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	руководители бюджетных учреждений (к которым относятся и школы);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	судьи и аппараты судов;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	компании, ключевым акционером, которых является государств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Причём эти данные раскрываются как в отношении самого государственного (муниципального) служащего, так и в отношении его супруга (супруги), а также несовершеннолетних детей. Делается это для того, чтобы сделать бесполезной столь популярную ранее схему, когда нелегально полученные доходы и имущество переводились на супругов.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Информационная доступность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Доступ к информации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Информационные права, включая свободу информации, входят в число основных прав человека и защищаются как на международном, так и на национальном уровне. Ключевой принцип, определяющий подход к правовому регулированию в рассматриваемой сфере – обеспечение доступности любой информации, за исключением той, доступ к которой ограничен, то есть предоставляется только при условии получения специального разрешения (режим 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тайны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Реализация данного правового принципа предполагает, что у любого заинтересованного лица имеется реальная возможность получить информацию о деятельности органов власти. В этом вновь проявляется потребность в обеспечении непрерывного контроля за властными структурами со стороны общества. В России приняты достаточно прогрессивные законы, гарантирующие гражданам право на свободный доступ к сведениям, представляющим значение для реализации прав и свобод человека и гражданина. Все государственные и муниципальные органы обязаны иметь информационные ресурсы (сайты, порталы), на которых размещается информация об их деятельности. Объем таких обязательных для публикации сведений велик: это информация о местонахождении того или иного органа, о персональном составе с контактными данными, о сфере компетенции, о результатах проверок, планы деятельности и отчётность.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современных государствах речь идёт не просто о размещении данных, а о том, чтобы их было легко анализировать, изучать, поэтому в последние несколько лет правовые акты дополнились гарантиями открытости данных, то есть размещения их в машиночитаемых форматах, поскольку в этом случае появляется возможность компьютерной обработки. Поэтому закрепляется запрет на публикацию данных о деятельности органов власти в форматах PDF или JPG.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Почему это важно, с точки зрения противодействия коррупции? Представьте, что городская администрация проводит конкурс, чтобы привлечь компанию к строительству спортивной площадки. На эти цели расходуются бюджетные средства. Мы, как налогоплательщики, заинтересованы в том, чтобы конкурс выиграла наиболее опытная компания, которая качественно выполнит строительные работы и предложит наименьшую цену. Значит, в наших интересах увеличение конкуренции, т.е. возможностей для компаний участвовать в закупках. Все данные о государственных закупках размещаются на специальном информационном ресурсе – в Единой информационной системе в сфере закупок (портал «Закупки»). Только участвуя в государственных закупках, компания может рассчитывать на оплату проделанной работы из государственного бюджета.</a:t>
            </a:r>
            <a:r>
              <a:rPr lang="ru-RU" dirty="0" smtClean="0">
                <a:effectLst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 Единая информационная система в сфере закупок.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URL: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http://zakupki.gov.ru/epz/main/public/home.html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Институциональная основа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институционализация независимой и эффективной судебной власти;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распространение практики парламентского контроля (контроль со стороны законодательной власти за действиями высших должностных лиц);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обеспечение независимости правоохранительных и правоприменительных органов.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Политическая подотчётность: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гарантии политической конкуренции (равные возможности для разных политических партий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акторов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обеспечение прозрачности финансирования партий и политических лидеров;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раскрытие результатов парламентского голосования (чтобы избиратели знали о них);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декларирование доходов, регламентация ситуаций, в которых возникает или может возникнуть конфликт интересов.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E8EAA-F2ED-460A-9120-B107B199D10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0997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416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587EC-4A3E-4030-BABC-5E0C0236501C}" type="datetimeFigureOut">
              <a:rPr lang="ko-KR" altLang="en-US" smtClean="0"/>
              <a:t>2021-06-08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B9519-C8B1-4E82-966F-744A36AA8B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5368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587EC-4A3E-4030-BABC-5E0C0236501C}" type="datetimeFigureOut">
              <a:rPr lang="ko-KR" altLang="en-US" smtClean="0"/>
              <a:t>2021-06-08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B9519-C8B1-4E82-966F-744A36AA8B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1001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78"/>
            <a:ext cx="9144000" cy="1052736"/>
          </a:xfrm>
        </p:spPr>
        <p:txBody>
          <a:bodyPr/>
          <a:lstStyle>
            <a:lvl1pPr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Click to edit Master title style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587EC-4A3E-4030-BABC-5E0C0236501C}" type="datetimeFigureOut">
              <a:rPr lang="ko-KR" altLang="en-US" smtClean="0"/>
              <a:t>2021-06-08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B9519-C8B1-4E82-966F-744A36AA8B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4015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587EC-4A3E-4030-BABC-5E0C0236501C}" type="datetimeFigureOut">
              <a:rPr lang="ko-KR" altLang="en-US" smtClean="0"/>
              <a:t>2021-06-08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B9519-C8B1-4E82-966F-744A36AA8B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9799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587EC-4A3E-4030-BABC-5E0C0236501C}" type="datetimeFigureOut">
              <a:rPr lang="ko-KR" altLang="en-US" smtClean="0"/>
              <a:t>2021-06-08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B9519-C8B1-4E82-966F-744A36AA8B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5900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587EC-4A3E-4030-BABC-5E0C0236501C}" type="datetimeFigureOut">
              <a:rPr lang="ko-KR" altLang="en-US" smtClean="0"/>
              <a:t>2021-06-08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B9519-C8B1-4E82-966F-744A36AA8B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4140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778"/>
            <a:ext cx="9144000" cy="1052736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587EC-4A3E-4030-BABC-5E0C0236501C}" type="datetimeFigureOut">
              <a:rPr lang="ko-KR" altLang="en-US" smtClean="0"/>
              <a:t>2021-06-08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B9519-C8B1-4E82-966F-744A36AA8B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8738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587EC-4A3E-4030-BABC-5E0C0236501C}" type="datetimeFigureOut">
              <a:rPr lang="ko-KR" altLang="en-US" smtClean="0"/>
              <a:t>2021-06-08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B9519-C8B1-4E82-966F-744A36AA8B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0371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587EC-4A3E-4030-BABC-5E0C0236501C}" type="datetimeFigureOut">
              <a:rPr lang="ko-KR" altLang="en-US" smtClean="0"/>
              <a:t>2021-06-08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B9519-C8B1-4E82-966F-744A36AA8B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6782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587EC-4A3E-4030-BABC-5E0C0236501C}" type="datetimeFigureOut">
              <a:rPr lang="ko-KR" altLang="en-US" smtClean="0"/>
              <a:t>2021-06-08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B9519-C8B1-4E82-966F-744A36AA8B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8806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6778"/>
            <a:ext cx="9144000" cy="10527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ko-KR" dirty="0" smtClean="0"/>
              <a:t> Click to edit Master title</a:t>
            </a:r>
            <a:endParaRPr lang="ko-KR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587EC-4A3E-4030-BABC-5E0C0236501C}" type="datetimeFigureOut">
              <a:rPr lang="ko-KR" altLang="en-US" smtClean="0"/>
              <a:t>2021-06-08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B9519-C8B1-4E82-966F-744A36AA8B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7338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-powerpoint-templates-design.com/free-powerpoint-templates-desig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581128"/>
            <a:ext cx="9144000" cy="1944216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-108520" y="5924679"/>
            <a:ext cx="428447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МОБУ «СОШ «</a:t>
            </a:r>
            <a:r>
              <a:rPr lang="ru-RU" altLang="ko-KR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Кудровский</a:t>
            </a:r>
            <a:r>
              <a:rPr lang="ru-RU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ЦО №1»</a:t>
            </a:r>
          </a:p>
        </p:txBody>
      </p:sp>
      <p:sp>
        <p:nvSpPr>
          <p:cNvPr id="7" name="TextBox 6">
            <a:hlinkClick r:id="rId3"/>
          </p:cNvPr>
          <p:cNvSpPr txBox="1"/>
          <p:nvPr/>
        </p:nvSpPr>
        <p:spPr>
          <a:xfrm>
            <a:off x="-29544" y="649597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г. </a:t>
            </a:r>
            <a:r>
              <a:rPr lang="ru-RU" altLang="ko-KR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Кудрово</a:t>
            </a:r>
            <a:r>
              <a:rPr lang="ru-RU" altLang="ko-KR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2021</a:t>
            </a:r>
            <a:endParaRPr lang="ko-KR" alt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855" y="5293033"/>
            <a:ext cx="60481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ko-K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Подготовил учитель истории и обществознания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ko-K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Сахар Олеся Александровна</a:t>
            </a:r>
            <a:endParaRPr kumimoji="0" lang="en-US" altLang="ko-KR" b="1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-29544" y="4736424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ko-KR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КОРРУПЦИЯ: вчера, сегодня… Завтра?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pic>
        <p:nvPicPr>
          <p:cNvPr id="1026" name="Picture 2" descr="https://acegif.com/wp-content/gifs/raining-money-2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32656"/>
            <a:ext cx="1428750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cegif.com/wp-content/gifs/raining-money-2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631" y="356030"/>
            <a:ext cx="1428750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m.gifmania.ru/Animated-Gifs-Lyudi/Animations-Professions/Images-Lawyers/Lawyers-9169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1261187" cy="226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yt3.ggpht.com/ytc/AAUvwni0XL1Pegi2HFR4rdRcT83iEMolGnJ8qBdnJ1Wm=s900-c-k-c0x00ffffff-no-rj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327" y="264908"/>
            <a:ext cx="1503648" cy="150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ttps://yt3.ggpht.com/ytc/AAUvwni0XL1Pegi2HFR4rdRcT83iEMolGnJ8qBdnJ1Wm=s900-c-k-c0x00ffffff-no-rj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182" y="128190"/>
            <a:ext cx="1503648" cy="150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22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476672"/>
            <a:ext cx="69127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Что бизнес делает против коррупции</a:t>
            </a:r>
            <a:endParaRPr lang="ru-RU" sz="4000" b="1" dirty="0"/>
          </a:p>
        </p:txBody>
      </p:sp>
      <p:pic>
        <p:nvPicPr>
          <p:cNvPr id="3" name="Picture 2" descr="http://3.bp.blogspot.com/-Y-3_gloam5o/Vm8QN5S3GLI/AAAAAAAAAHY/6wILUsi0jpw/s1600/stick_figure_bailing_water_500_clr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37112"/>
            <a:ext cx="2587354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9672" y="2132856"/>
            <a:ext cx="7200800" cy="44935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200" b="1" dirty="0" smtClean="0"/>
              <a:t>Прозрачность банковской системы</a:t>
            </a:r>
          </a:p>
          <a:p>
            <a:pPr>
              <a:lnSpc>
                <a:spcPct val="150000"/>
              </a:lnSpc>
            </a:pPr>
            <a:endParaRPr lang="ru-RU" sz="2200" b="1" dirty="0" smtClean="0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200" b="1" dirty="0" smtClean="0">
                <a:solidFill>
                  <a:schemeClr val="accent1"/>
                </a:solidFill>
              </a:rPr>
              <a:t>Государственные и муниципальные закупки на торговых площадках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200" b="1" dirty="0" smtClean="0"/>
              <a:t>Законодательное противодействие «серым» и «черным» схемам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200" b="1" dirty="0" smtClean="0">
                <a:solidFill>
                  <a:schemeClr val="accent1"/>
                </a:solidFill>
              </a:rPr>
              <a:t>Развитие экстерриториального </a:t>
            </a:r>
            <a:br>
              <a:rPr lang="ru-RU" sz="2200" b="1" dirty="0" smtClean="0">
                <a:solidFill>
                  <a:schemeClr val="accent1"/>
                </a:solidFill>
              </a:rPr>
            </a:br>
            <a:r>
              <a:rPr lang="ru-RU" sz="2200" b="1" dirty="0" smtClean="0">
                <a:solidFill>
                  <a:schemeClr val="accent1"/>
                </a:solidFill>
              </a:rPr>
              <a:t>законодательства</a:t>
            </a:r>
          </a:p>
          <a:p>
            <a:pPr marL="342900" indent="-342900">
              <a:buAutoNum type="arabicPeriod"/>
            </a:pP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36031622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51720" y="548680"/>
            <a:ext cx="61926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Гражданское общество против коррупции</a:t>
            </a:r>
            <a:endParaRPr lang="ru-RU" sz="4000" b="1" dirty="0"/>
          </a:p>
        </p:txBody>
      </p:sp>
      <p:pic>
        <p:nvPicPr>
          <p:cNvPr id="6" name="Picture 4" descr="http://powerpoint.su/_ld/1/0314959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331139"/>
            <a:ext cx="1246391" cy="254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95736" y="3085922"/>
            <a:ext cx="1681061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Автономные НКО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139952" y="2262063"/>
            <a:ext cx="1681061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ФОНДЫ</a:t>
            </a:r>
            <a:endParaRPr lang="ru-RU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976810" y="3085923"/>
            <a:ext cx="1907558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Общественные</a:t>
            </a:r>
          </a:p>
          <a:p>
            <a:pPr algn="ctr"/>
            <a:r>
              <a:rPr lang="ru-RU" sz="1600" b="1" dirty="0" smtClean="0"/>
              <a:t>объединения</a:t>
            </a:r>
            <a:endParaRPr lang="ru-RU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105262" y="3908450"/>
            <a:ext cx="1750439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Инициативные группы</a:t>
            </a:r>
            <a:endParaRPr lang="ru-RU" sz="1600" b="1" dirty="0"/>
          </a:p>
        </p:txBody>
      </p:sp>
      <p:sp>
        <p:nvSpPr>
          <p:cNvPr id="11" name="Овал 10"/>
          <p:cNvSpPr/>
          <p:nvPr/>
        </p:nvSpPr>
        <p:spPr>
          <a:xfrm>
            <a:off x="1740122" y="1894959"/>
            <a:ext cx="6480720" cy="288032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1"/>
                </a:solidFill>
              </a:rPr>
              <a:t>ПРАВОВОЕ </a:t>
            </a:r>
          </a:p>
          <a:p>
            <a:pPr algn="ctr"/>
            <a:r>
              <a:rPr lang="ru-RU" sz="2000" b="1" dirty="0" smtClean="0">
                <a:solidFill>
                  <a:schemeClr val="accent1"/>
                </a:solidFill>
              </a:rPr>
              <a:t>ПОЛЕ</a:t>
            </a:r>
            <a:endParaRPr lang="ru-RU" sz="2000" b="1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84053" y="5671336"/>
            <a:ext cx="3792858" cy="5847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/>
                </a:solidFill>
              </a:rPr>
              <a:t>ГОСУДАРСТВО</a:t>
            </a:r>
            <a:endParaRPr lang="ru-RU" sz="3200" b="1" dirty="0">
              <a:solidFill>
                <a:schemeClr val="accent1"/>
              </a:solidFill>
            </a:endParaRPr>
          </a:p>
        </p:txBody>
      </p:sp>
      <p:sp>
        <p:nvSpPr>
          <p:cNvPr id="13" name="Стрелка вправо 12"/>
          <p:cNvSpPr/>
          <p:nvPr/>
        </p:nvSpPr>
        <p:spPr>
          <a:xfrm rot="16200000">
            <a:off x="4650726" y="4954177"/>
            <a:ext cx="659512" cy="4731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5045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s://kurspresent.ru/assets/images/resources/274/comparing-information-anim-500-clr-554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159281"/>
            <a:ext cx="1728026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23728" y="957120"/>
            <a:ext cx="6192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Подведём итоги</a:t>
            </a:r>
            <a:endParaRPr lang="ru-RU" sz="4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339752" y="2470639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1"/>
                </a:solidFill>
              </a:rPr>
              <a:t>Что знали?</a:t>
            </a:r>
            <a:endParaRPr lang="ru-RU" sz="3200" b="1" dirty="0">
              <a:solidFill>
                <a:schemeClr val="accent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24128" y="2424515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Что узнали?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7704" y="3861048"/>
            <a:ext cx="51845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/>
              <a:t>Чем бы хотелось поделиться со знакомыми?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/>
              <a:t>Что бы хотелось узнать </a:t>
            </a:r>
            <a:br>
              <a:rPr lang="ru-RU" sz="2400" b="1" dirty="0" smtClean="0"/>
            </a:br>
            <a:r>
              <a:rPr lang="ru-RU" sz="2400" b="1" dirty="0" smtClean="0"/>
              <a:t>поглубже?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7101930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3808" y="252704"/>
            <a:ext cx="6120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1"/>
                </a:solidFill>
              </a:rPr>
              <a:t>Давайте подумаем…</a:t>
            </a:r>
            <a:endParaRPr lang="ru-RU" sz="3200" b="1" dirty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1052736"/>
            <a:ext cx="748883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/>
              <a:t>Как глобализация способствует борьбе с коррупцией?</a:t>
            </a:r>
            <a:endParaRPr lang="ru-RU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/>
              <a:t>Как каждый из нас может изменить ситуацию в этом вопросе?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/>
              <a:t>Нужно ли в школе говорить о коррупции?</a:t>
            </a:r>
            <a:endParaRPr lang="ru-RU" sz="2400" b="1" dirty="0"/>
          </a:p>
        </p:txBody>
      </p:sp>
      <p:pic>
        <p:nvPicPr>
          <p:cNvPr id="4" name="Picture 4" descr="https://kurspresent.ru/assets/images/resources/276/control-the-world-500-clr-608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821167"/>
            <a:ext cx="2249084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1.bp.blogspot.com/-hBf1Fg5WWvI/Vm8QTqd8RvI/AAAAAAAAAJ4/x653_os4wIk/s1600/taking_pictures_smart_phone_12087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447" y="3821167"/>
            <a:ext cx="1874817" cy="312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lifeo.ru/wp-content/uploads/gif-dlya-prezentaciy-77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607" y="4099350"/>
            <a:ext cx="3132107" cy="256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73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1844824"/>
            <a:ext cx="57606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Желаю успехов </a:t>
            </a:r>
            <a:br>
              <a:rPr lang="ru-RU" sz="4000" b="1" dirty="0" smtClean="0"/>
            </a:br>
            <a:r>
              <a:rPr lang="ru-RU" sz="4000" b="1" dirty="0" smtClean="0"/>
              <a:t>и процветания </a:t>
            </a:r>
            <a:br>
              <a:rPr lang="ru-RU" sz="4000" b="1" dirty="0" smtClean="0"/>
            </a:br>
            <a:r>
              <a:rPr lang="ru-RU" sz="4000" b="1" dirty="0" smtClean="0"/>
              <a:t>в рамках </a:t>
            </a:r>
            <a:br>
              <a:rPr lang="ru-RU" sz="4000" b="1" dirty="0" smtClean="0"/>
            </a:br>
            <a:r>
              <a:rPr lang="ru-RU" sz="4000" b="1" dirty="0" smtClean="0"/>
              <a:t>правового поля! </a:t>
            </a:r>
            <a:br>
              <a:rPr lang="ru-RU" sz="4000" b="1" dirty="0" smtClean="0"/>
            </a:br>
            <a:r>
              <a:rPr lang="ru-RU" sz="4000" b="1" dirty="0" smtClean="0">
                <a:sym typeface="Wingdings" panose="05000000000000000000" pitchFamily="2" charset="2"/>
              </a:rPr>
              <a:t> </a:t>
            </a:r>
            <a:endParaRPr lang="ru-RU" sz="4000" b="1" dirty="0"/>
          </a:p>
        </p:txBody>
      </p:sp>
      <p:pic>
        <p:nvPicPr>
          <p:cNvPr id="3" name="Picture 20" descr="https://kurspresent.ru/assets/images/resources/169/woman-figure-waving-anim-500-clr-999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043123"/>
            <a:ext cx="1307592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3389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16778"/>
            <a:ext cx="7596336" cy="1052736"/>
          </a:xfrm>
        </p:spPr>
        <p:txBody>
          <a:bodyPr/>
          <a:lstStyle/>
          <a:p>
            <a:r>
              <a:rPr lang="en-US" altLang="ko-KR" sz="4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 Unicode MS" pitchFamily="50" charset="-127"/>
              </a:rPr>
              <a:t> </a:t>
            </a:r>
            <a:r>
              <a:rPr lang="ru-RU" altLang="ko-KR" sz="4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 Unicode MS" pitchFamily="50" charset="-127"/>
              </a:rPr>
              <a:t>Что такое коррупция???</a:t>
            </a:r>
            <a:endParaRPr lang="ko-KR" altLang="en-US" sz="4400" dirty="0">
              <a:solidFill>
                <a:schemeClr val="tx1">
                  <a:lumMod val="75000"/>
                  <a:lumOff val="25000"/>
                </a:schemeClr>
              </a:solidFill>
              <a:ea typeface="Arial Unicode MS" pitchFamily="50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1686" y="1085752"/>
            <a:ext cx="7151712" cy="49517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 smtClean="0">
                <a:solidFill>
                  <a:srgbClr val="C00000"/>
                </a:solidFill>
              </a:rPr>
              <a:t>        </a:t>
            </a:r>
            <a:r>
              <a:rPr lang="en-US" sz="4000" b="1" dirty="0" smtClean="0">
                <a:solidFill>
                  <a:srgbClr val="C00000"/>
                </a:solidFill>
              </a:rPr>
              <a:t>K</a:t>
            </a:r>
            <a:r>
              <a:rPr lang="ru-RU" sz="4000" b="1" dirty="0" smtClean="0">
                <a:solidFill>
                  <a:srgbClr val="C00000"/>
                </a:solidFill>
              </a:rPr>
              <a:t> </a:t>
            </a:r>
            <a:r>
              <a:rPr lang="ru-RU" sz="4000" b="1" dirty="0">
                <a:solidFill>
                  <a:srgbClr val="C00000"/>
                </a:solidFill>
              </a:rPr>
              <a:t>= </a:t>
            </a:r>
            <a:r>
              <a:rPr lang="en-US" sz="4000" b="1" dirty="0">
                <a:solidFill>
                  <a:srgbClr val="C00000"/>
                </a:solidFill>
              </a:rPr>
              <a:t>M</a:t>
            </a:r>
            <a:r>
              <a:rPr lang="ru-RU" sz="4000" b="1" dirty="0">
                <a:solidFill>
                  <a:srgbClr val="C00000"/>
                </a:solidFill>
              </a:rPr>
              <a:t>+ Д – </a:t>
            </a:r>
            <a:r>
              <a:rPr lang="ru-RU" sz="4000" b="1" dirty="0" smtClean="0">
                <a:solidFill>
                  <a:srgbClr val="002060"/>
                </a:solidFill>
              </a:rPr>
              <a:t>П</a:t>
            </a:r>
            <a:endParaRPr lang="ru-RU" sz="40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sz="1800" dirty="0" smtClean="0"/>
          </a:p>
          <a:p>
            <a:pPr marL="0" indent="0"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К</a:t>
            </a:r>
            <a:r>
              <a:rPr lang="ru-RU" sz="2400" dirty="0" smtClean="0"/>
              <a:t>  </a:t>
            </a:r>
            <a:r>
              <a:rPr lang="ru-RU" sz="2400" dirty="0"/>
              <a:t>- </a:t>
            </a:r>
            <a:r>
              <a:rPr lang="ru-RU" sz="2400" dirty="0" smtClean="0"/>
              <a:t>коррупция</a:t>
            </a:r>
          </a:p>
          <a:p>
            <a:pPr marL="0" indent="0">
              <a:buNone/>
            </a:pPr>
            <a:endParaRPr lang="ru-RU" sz="1400" dirty="0" smtClean="0"/>
          </a:p>
          <a:p>
            <a:pPr marL="0" indent="0"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М</a:t>
            </a:r>
            <a:r>
              <a:rPr lang="ru-RU" sz="2400" dirty="0" smtClean="0"/>
              <a:t> </a:t>
            </a:r>
            <a:r>
              <a:rPr lang="ru-RU" sz="2400" dirty="0"/>
              <a:t>– монополия на принятие </a:t>
            </a:r>
            <a:r>
              <a:rPr lang="ru-RU" sz="2400" dirty="0" smtClean="0"/>
              <a:t>решения</a:t>
            </a:r>
          </a:p>
          <a:p>
            <a:pPr marL="0" indent="0">
              <a:buNone/>
            </a:pPr>
            <a:endParaRPr lang="ru-RU" sz="1100" dirty="0" smtClean="0"/>
          </a:p>
          <a:p>
            <a:pPr marL="0" indent="0"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Д</a:t>
            </a:r>
            <a:r>
              <a:rPr lang="ru-RU" sz="2400" dirty="0" smtClean="0"/>
              <a:t> </a:t>
            </a:r>
            <a:r>
              <a:rPr lang="ru-RU" sz="2400" dirty="0"/>
              <a:t>– дискреция, то есть широта </a:t>
            </a:r>
            <a:r>
              <a:rPr lang="ru-RU" sz="2400" dirty="0" smtClean="0"/>
              <a:t>усмотрения</a:t>
            </a:r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П</a:t>
            </a:r>
            <a:r>
              <a:rPr lang="ru-RU" sz="2400" dirty="0" smtClean="0"/>
              <a:t> </a:t>
            </a:r>
            <a:r>
              <a:rPr lang="ru-RU" sz="2400" dirty="0"/>
              <a:t>– </a:t>
            </a:r>
            <a:r>
              <a:rPr lang="ru-RU" sz="2400" dirty="0" smtClean="0"/>
              <a:t>подотчётность</a:t>
            </a:r>
            <a:endParaRPr lang="ru-RU" sz="2400" dirty="0"/>
          </a:p>
          <a:p>
            <a:pPr marL="0" indent="0">
              <a:buNone/>
            </a:pPr>
            <a:endParaRPr lang="en-US" altLang="ko-KR" sz="28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4" descr="https://i.pinimg.com/originals/dc/35/5c/dc355c41f432de03122a7cef5b417e9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6284"/>
            <a:ext cx="202311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52101" y="5216674"/>
            <a:ext cx="781236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Коррупция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это злоупотребление </a:t>
            </a:r>
            <a:endParaRPr lang="ru-RU" sz="28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вверенными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полномочиями </a:t>
            </a:r>
            <a:endParaRPr lang="ru-RU" sz="28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частных 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интересах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7631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acegif.com/wp-content/gifs/raining-money-2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933056"/>
            <a:ext cx="1428750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https://kurspresent.ru/assets/images/resources/165/business-go-huddle-500-clr-12067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420888"/>
            <a:ext cx="3625603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01068" y="2060848"/>
            <a:ext cx="2310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НИЗОВАЯ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637834" y="598376"/>
            <a:ext cx="5472608" cy="1052736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altLang="ko-KR" sz="4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 Unicode MS" pitchFamily="50" charset="-127"/>
              </a:rPr>
              <a:t> </a:t>
            </a:r>
            <a:r>
              <a:rPr lang="ru-RU" altLang="ko-KR" sz="4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 Unicode MS" pitchFamily="50" charset="-127"/>
              </a:rPr>
              <a:t>Виды коррупции</a:t>
            </a:r>
            <a:endParaRPr lang="ko-KR" altLang="en-US" sz="4400" dirty="0">
              <a:solidFill>
                <a:schemeClr val="tx1">
                  <a:lumMod val="75000"/>
                  <a:lumOff val="25000"/>
                </a:schemeClr>
              </a:solidFill>
              <a:ea typeface="Arial Unicode MS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52120" y="2060848"/>
            <a:ext cx="331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ВЕРХУШЕЧНАЯ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7" name="Picture 2" descr="https://lifeo.ru/wp-content/uploads/gif-dlya-prezentaciy-70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79" y="2924944"/>
            <a:ext cx="3170109" cy="317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496795" y="5802665"/>
            <a:ext cx="3647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ПОЛИТИЧЕСКАЯ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166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56792"/>
            <a:ext cx="6775113" cy="488315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1835696" y="546622"/>
            <a:ext cx="6984776" cy="1440160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ru-RU" altLang="ko-KR" sz="3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 Unicode MS" pitchFamily="50" charset="-127"/>
              </a:rPr>
              <a:t>Бывает ли «полезная» коррупция?</a:t>
            </a:r>
            <a:endParaRPr lang="ko-KR" altLang="en-US" sz="3600" dirty="0">
              <a:solidFill>
                <a:schemeClr val="tx1">
                  <a:lumMod val="75000"/>
                  <a:lumOff val="25000"/>
                </a:schemeClr>
              </a:solidFill>
              <a:ea typeface="Arial Unicode MS" pitchFamily="50" charset="-127"/>
            </a:endParaRPr>
          </a:p>
        </p:txBody>
      </p:sp>
      <p:pic>
        <p:nvPicPr>
          <p:cNvPr id="4" name="Picture 6" descr="https://kurspresent.ru/assets/images/resources/269/stick-figure-walk-blindfold-500-clr-454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336" y="4616224"/>
            <a:ext cx="1636497" cy="224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1627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835696" y="546622"/>
            <a:ext cx="6984776" cy="1440160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ru-RU" altLang="ko-KR" sz="3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 Unicode MS" pitchFamily="50" charset="-127"/>
              </a:rPr>
              <a:t>Как измеряется коррупция?</a:t>
            </a:r>
            <a:endParaRPr lang="ko-KR" altLang="en-US" sz="3600" dirty="0">
              <a:solidFill>
                <a:schemeClr val="tx1">
                  <a:lumMod val="75000"/>
                  <a:lumOff val="25000"/>
                </a:schemeClr>
              </a:solidFill>
              <a:ea typeface="Arial Unicode MS" pitchFamily="50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9673" y="1611449"/>
            <a:ext cx="735393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/>
              <a:t>Барометр мировой коррупции (</a:t>
            </a:r>
            <a:r>
              <a:rPr lang="en-US" sz="2000" dirty="0"/>
              <a:t>Global Corruption </a:t>
            </a:r>
            <a:r>
              <a:rPr lang="ru-RU" sz="2000" dirty="0" smtClean="0"/>
              <a:t>        </a:t>
            </a:r>
            <a:r>
              <a:rPr lang="en-US" sz="2000" dirty="0" smtClean="0"/>
              <a:t>Barometer</a:t>
            </a:r>
            <a:r>
              <a:rPr lang="ru-RU" sz="2000" dirty="0"/>
              <a:t>) </a:t>
            </a:r>
            <a:endParaRPr lang="ru-RU" sz="20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0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/>
              <a:t>Индекс взяткодателей (</a:t>
            </a:r>
            <a:r>
              <a:rPr lang="en-US" sz="2000" dirty="0"/>
              <a:t>Bribery Payers </a:t>
            </a:r>
            <a:r>
              <a:rPr lang="en-US" sz="2000" dirty="0" smtClean="0"/>
              <a:t>Index</a:t>
            </a:r>
            <a:r>
              <a:rPr lang="ru-RU" sz="2000" dirty="0" smtClean="0"/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0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/>
              <a:t>Индекс качества государственного управления (</a:t>
            </a:r>
            <a:r>
              <a:rPr lang="ru-RU" sz="2000" dirty="0" err="1"/>
              <a:t>World</a:t>
            </a:r>
            <a:r>
              <a:rPr lang="ru-RU" sz="2000" dirty="0"/>
              <a:t> </a:t>
            </a:r>
            <a:r>
              <a:rPr lang="ru-RU" sz="2000" dirty="0" smtClean="0"/>
              <a:t> </a:t>
            </a:r>
            <a:r>
              <a:rPr lang="ru-RU" sz="2000" dirty="0" err="1" smtClean="0"/>
              <a:t>Governance</a:t>
            </a:r>
            <a:r>
              <a:rPr lang="ru-RU" sz="2000" dirty="0" smtClean="0"/>
              <a:t> </a:t>
            </a:r>
            <a:r>
              <a:rPr lang="ru-RU" sz="2000" dirty="0" err="1"/>
              <a:t>Indicators</a:t>
            </a:r>
            <a:r>
              <a:rPr lang="ru-RU" sz="2000" dirty="0" smtClean="0"/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/>
              <a:t>Индекс экономической успешности (</a:t>
            </a:r>
            <a:r>
              <a:rPr lang="ru-RU" sz="2000" dirty="0" err="1"/>
              <a:t>Global</a:t>
            </a:r>
            <a:r>
              <a:rPr lang="ru-RU" sz="2000" dirty="0"/>
              <a:t> </a:t>
            </a:r>
            <a:r>
              <a:rPr lang="ru-RU" sz="2000" dirty="0" err="1"/>
              <a:t>Competitiveness</a:t>
            </a:r>
            <a:r>
              <a:rPr lang="ru-RU" sz="2000" dirty="0"/>
              <a:t> </a:t>
            </a:r>
            <a:r>
              <a:rPr lang="ru-RU" sz="2000" dirty="0" err="1"/>
              <a:t>Index</a:t>
            </a:r>
            <a:r>
              <a:rPr lang="ru-RU" sz="2000" dirty="0" smtClean="0"/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4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/>
              <a:t>Индекс мировой честности (</a:t>
            </a:r>
            <a:r>
              <a:rPr lang="en-US" sz="2000" dirty="0"/>
              <a:t>Global Integrity Index</a:t>
            </a:r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000" dirty="0"/>
          </a:p>
        </p:txBody>
      </p:sp>
      <p:pic>
        <p:nvPicPr>
          <p:cNvPr id="5" name="Picture 2" descr="https://i.pinimg.com/originals/eb/41/5b/eb415b657e37d0c59fa48cdfc626d85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603" y="4471070"/>
            <a:ext cx="1905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4372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835696" y="546622"/>
            <a:ext cx="6984776" cy="1440160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ru-RU" altLang="ko-KR" sz="3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 Unicode MS" pitchFamily="50" charset="-127"/>
              </a:rPr>
              <a:t>Негативные последствия от коррупции</a:t>
            </a:r>
            <a:endParaRPr lang="ko-KR" altLang="en-US" sz="3600" dirty="0">
              <a:solidFill>
                <a:schemeClr val="tx1">
                  <a:lumMod val="75000"/>
                  <a:lumOff val="25000"/>
                </a:schemeClr>
              </a:solidFill>
              <a:ea typeface="Arial Unicode MS" pitchFamily="50" charset="-127"/>
            </a:endParaRPr>
          </a:p>
        </p:txBody>
      </p:sp>
      <p:pic>
        <p:nvPicPr>
          <p:cNvPr id="3" name="Picture 4" descr="https://kurspresent.ru/assets/images/resources/170/construction-multiple-accidents-500-clr-957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653136"/>
            <a:ext cx="3491297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91055" y="2535129"/>
            <a:ext cx="33137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/>
              <a:t> </a:t>
            </a:r>
            <a:r>
              <a:rPr lang="ru-RU" sz="2800" b="1" dirty="0" smtClean="0"/>
              <a:t>Политические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140960" y="3829657"/>
            <a:ext cx="28761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/>
              <a:t>Социальные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19872" y="3182393"/>
            <a:ext cx="35846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/>
              <a:t>Экономические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3406850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921916" y="644554"/>
            <a:ext cx="6984776" cy="1440160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ru-RU" altLang="ko-KR" sz="3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 Unicode MS" pitchFamily="50" charset="-127"/>
              </a:rPr>
              <a:t>ДЕЛОВАЯ ИГРА</a:t>
            </a:r>
            <a:endParaRPr lang="ko-KR" altLang="en-US" sz="3600" dirty="0">
              <a:solidFill>
                <a:schemeClr val="tx1">
                  <a:lumMod val="75000"/>
                  <a:lumOff val="25000"/>
                </a:schemeClr>
              </a:solidFill>
              <a:ea typeface="Arial Unicode MS" pitchFamily="50" charset="-127"/>
            </a:endParaRPr>
          </a:p>
        </p:txBody>
      </p:sp>
      <p:pic>
        <p:nvPicPr>
          <p:cNvPr id="4" name="Picture 14" descr="http://marketinghuddle.com/wp-content/uploads/2014/04/hop_to_something_new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052736"/>
            <a:ext cx="5133063" cy="513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137941" y="1217247"/>
            <a:ext cx="6552727" cy="49685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16" descr="https://kurspresent.ru/assets/images/resources/170/figure-colored-light-bulb-puzzle-500-clr-967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100811"/>
            <a:ext cx="1844019" cy="320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569988" y="1416106"/>
            <a:ext cx="6120680" cy="46290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12" descr="https://kurspresent.ru/assets/images/resources/171/three-superheros-anim-500-clr-8995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833" y="1991785"/>
            <a:ext cx="4762500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095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23828" y="688859"/>
            <a:ext cx="4824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РОЛЕВАЯ ИГРА</a:t>
            </a:r>
            <a:endParaRPr lang="ru-RU" sz="4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007096" y="1932929"/>
            <a:ext cx="6858000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u="sng" dirty="0"/>
              <a:t>Роли в команде</a:t>
            </a:r>
            <a:r>
              <a:rPr lang="ru-RU" sz="2800" u="sng" dirty="0" smtClean="0"/>
              <a:t>:</a:t>
            </a:r>
          </a:p>
          <a:p>
            <a:endParaRPr lang="ru-RU" sz="300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/>
              <a:t>девушки в </a:t>
            </a:r>
            <a:r>
              <a:rPr lang="ru-RU" sz="2800" dirty="0" smtClean="0"/>
              <a:t>машине</a:t>
            </a:r>
            <a:endParaRPr lang="ru-RU" sz="2800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/>
              <a:t>сотрудник </a:t>
            </a:r>
            <a:r>
              <a:rPr lang="ru-RU" sz="2800" dirty="0" smtClean="0"/>
              <a:t>ДПС</a:t>
            </a:r>
            <a:endParaRPr lang="ru-RU" sz="2800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/>
              <a:t>служба безопасности </a:t>
            </a:r>
            <a:r>
              <a:rPr lang="ru-RU" sz="2800" dirty="0" smtClean="0"/>
              <a:t>аэропорта</a:t>
            </a:r>
            <a:endParaRPr lang="ru-RU" sz="2800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/>
              <a:t>полицейский – свидетель </a:t>
            </a:r>
            <a:r>
              <a:rPr lang="ru-RU" sz="2800" dirty="0" smtClean="0"/>
              <a:t>разговора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19672" y="5445224"/>
            <a:ext cx="72454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srgbClr val="FF0000"/>
                </a:solidFill>
              </a:rPr>
              <a:t>Обозначьте предпосылки для коррупции в рассматриваемой ситуации.  </a:t>
            </a:r>
          </a:p>
        </p:txBody>
      </p:sp>
      <p:pic>
        <p:nvPicPr>
          <p:cNvPr id="5" name="Picture 18" descr="https://kurspresent.ru/assets/images/resources/164/shaking-figure-for-money-anim-500-clr-1291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667677"/>
            <a:ext cx="1660933" cy="217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95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260648"/>
            <a:ext cx="62646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Что государство делает против коррупции</a:t>
            </a:r>
            <a:endParaRPr lang="ru-RU" sz="4000" b="1" dirty="0"/>
          </a:p>
        </p:txBody>
      </p:sp>
      <p:pic>
        <p:nvPicPr>
          <p:cNvPr id="4" name="Picture 10" descr="https://avatars.mds.yandex.net/get-pdb/245485/b4c5b2f7-f723-4e0a-9ad5-7dcd29ad1f90/ori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056977"/>
            <a:ext cx="1950636" cy="278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5495488" y="2236203"/>
            <a:ext cx="2448272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Декларирование</a:t>
            </a:r>
            <a:endParaRPr lang="ru-RU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508104" y="3244315"/>
            <a:ext cx="2435656" cy="6167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Информационная прозрачность</a:t>
            </a:r>
            <a:endParaRPr lang="ru-RU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483768" y="2236204"/>
            <a:ext cx="2448272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ЗАКУПКИ</a:t>
            </a:r>
            <a:endParaRPr lang="ru-RU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490137" y="3251819"/>
            <a:ext cx="2520280" cy="6167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Защита </a:t>
            </a:r>
          </a:p>
          <a:p>
            <a:pPr algn="ctr"/>
            <a:r>
              <a:rPr lang="ru-RU" b="1" dirty="0" smtClean="0"/>
              <a:t>конкуренции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188628" y="4415365"/>
            <a:ext cx="47596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/>
              <a:t>Институциональная основа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186681" y="4951998"/>
            <a:ext cx="50353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b="1" dirty="0"/>
              <a:t>Политическая </a:t>
            </a:r>
            <a:r>
              <a:rPr lang="ru-RU" sz="2400" b="1" dirty="0" smtClean="0"/>
              <a:t>подотчётность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488585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</TotalTime>
  <Words>1748</Words>
  <Application>Microsoft Office PowerPoint</Application>
  <PresentationFormat>Экран (4:3)</PresentationFormat>
  <Paragraphs>229</Paragraphs>
  <Slides>14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 Unicode MS</vt:lpstr>
      <vt:lpstr>맑은 고딕</vt:lpstr>
      <vt:lpstr>Arial</vt:lpstr>
      <vt:lpstr>Calibri</vt:lpstr>
      <vt:lpstr>Times New Roman</vt:lpstr>
      <vt:lpstr>Wingdings</vt:lpstr>
      <vt:lpstr>Office Theme</vt:lpstr>
      <vt:lpstr>Презентация PowerPoint</vt:lpstr>
      <vt:lpstr> Что такое коррупция???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Пользователь Windows</cp:lastModifiedBy>
  <cp:revision>42</cp:revision>
  <dcterms:created xsi:type="dcterms:W3CDTF">2014-04-01T16:35:38Z</dcterms:created>
  <dcterms:modified xsi:type="dcterms:W3CDTF">2021-06-08T12:10:54Z</dcterms:modified>
</cp:coreProperties>
</file>