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1"/>
  </p:notesMasterIdLst>
  <p:sldIdLst>
    <p:sldId id="256" r:id="rId2"/>
    <p:sldId id="269" r:id="rId3"/>
    <p:sldId id="257" r:id="rId4"/>
    <p:sldId id="260" r:id="rId5"/>
    <p:sldId id="271" r:id="rId6"/>
    <p:sldId id="272" r:id="rId7"/>
    <p:sldId id="270" r:id="rId8"/>
    <p:sldId id="258" r:id="rId9"/>
    <p:sldId id="273" r:id="rId10"/>
    <p:sldId id="274" r:id="rId11"/>
    <p:sldId id="275" r:id="rId12"/>
    <p:sldId id="277" r:id="rId13"/>
    <p:sldId id="263" r:id="rId14"/>
    <p:sldId id="264" r:id="rId15"/>
    <p:sldId id="281" r:id="rId16"/>
    <p:sldId id="278" r:id="rId17"/>
    <p:sldId id="279" r:id="rId18"/>
    <p:sldId id="268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A05F6-34BF-45A2-A830-24B18D66DEC4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D4BA018F-E7E4-4B6C-9067-5BF21DEAFCE0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гидросфера</a:t>
          </a:r>
          <a:endParaRPr lang="ru-RU" dirty="0">
            <a:latin typeface="Arial Black" pitchFamily="34" charset="0"/>
          </a:endParaRPr>
        </a:p>
      </dgm:t>
    </dgm:pt>
    <dgm:pt modelId="{73D9144E-0209-40C0-A980-68A95D88363C}" type="parTrans" cxnId="{5CBA7CDF-6CC0-4511-8FA6-A066A494B74F}">
      <dgm:prSet/>
      <dgm:spPr/>
      <dgm:t>
        <a:bodyPr/>
        <a:lstStyle/>
        <a:p>
          <a:endParaRPr lang="ru-RU"/>
        </a:p>
      </dgm:t>
    </dgm:pt>
    <dgm:pt modelId="{520C3E75-574C-453E-A598-E6988B23F0C5}" type="sibTrans" cxnId="{5CBA7CDF-6CC0-4511-8FA6-A066A494B74F}">
      <dgm:prSet/>
      <dgm:spPr/>
      <dgm:t>
        <a:bodyPr/>
        <a:lstStyle/>
        <a:p>
          <a:endParaRPr lang="ru-RU"/>
        </a:p>
      </dgm:t>
    </dgm:pt>
    <dgm:pt modelId="{28FAEC8D-C2F7-4A5D-B8D8-81F04440AC77}">
      <dgm:prSet phldrT="[Текст]"/>
      <dgm:spPr/>
      <dgm:t>
        <a:bodyPr/>
        <a:lstStyle/>
        <a:p>
          <a:r>
            <a:rPr lang="ru-RU" smtClean="0">
              <a:latin typeface="Arial Black" pitchFamily="34" charset="0"/>
            </a:rPr>
            <a:t>атмосфера</a:t>
          </a:r>
          <a:endParaRPr lang="ru-RU" dirty="0">
            <a:latin typeface="Arial Black" pitchFamily="34" charset="0"/>
          </a:endParaRPr>
        </a:p>
      </dgm:t>
    </dgm:pt>
    <dgm:pt modelId="{3FF2CE64-0E47-45E2-B064-BBC101AEA77A}" type="parTrans" cxnId="{A516BED3-4112-4251-90C7-367F22A931C5}">
      <dgm:prSet/>
      <dgm:spPr/>
      <dgm:t>
        <a:bodyPr/>
        <a:lstStyle/>
        <a:p>
          <a:endParaRPr lang="ru-RU"/>
        </a:p>
      </dgm:t>
    </dgm:pt>
    <dgm:pt modelId="{3F5BCA7C-F39F-4ED7-B3D3-33547B689236}" type="sibTrans" cxnId="{A516BED3-4112-4251-90C7-367F22A931C5}">
      <dgm:prSet/>
      <dgm:spPr/>
      <dgm:t>
        <a:bodyPr/>
        <a:lstStyle/>
        <a:p>
          <a:endParaRPr lang="ru-RU"/>
        </a:p>
      </dgm:t>
    </dgm:pt>
    <dgm:pt modelId="{86FFF744-6544-462F-9EFD-F5EEF798ACB5}">
      <dgm:prSet phldrT="[Текст]"/>
      <dgm:spPr/>
      <dgm:t>
        <a:bodyPr/>
        <a:lstStyle/>
        <a:p>
          <a:r>
            <a:rPr lang="ru-RU" smtClean="0">
              <a:latin typeface="Arial Black" pitchFamily="34" charset="0"/>
            </a:rPr>
            <a:t>литосфера</a:t>
          </a:r>
          <a:endParaRPr lang="ru-RU" dirty="0">
            <a:latin typeface="Arial Black" pitchFamily="34" charset="0"/>
          </a:endParaRPr>
        </a:p>
      </dgm:t>
    </dgm:pt>
    <dgm:pt modelId="{A5A6D03A-EC31-4B34-9898-BD0392EC4A4B}" type="parTrans" cxnId="{8AFA855A-DC69-4C5D-9AC7-3258B718AC8F}">
      <dgm:prSet/>
      <dgm:spPr/>
      <dgm:t>
        <a:bodyPr/>
        <a:lstStyle/>
        <a:p>
          <a:endParaRPr lang="ru-RU"/>
        </a:p>
      </dgm:t>
    </dgm:pt>
    <dgm:pt modelId="{CF1449CE-8D5D-44ED-A4BA-6233EE333B67}" type="sibTrans" cxnId="{8AFA855A-DC69-4C5D-9AC7-3258B718AC8F}">
      <dgm:prSet/>
      <dgm:spPr/>
      <dgm:t>
        <a:bodyPr/>
        <a:lstStyle/>
        <a:p>
          <a:endParaRPr lang="ru-RU"/>
        </a:p>
      </dgm:t>
    </dgm:pt>
    <dgm:pt modelId="{9252BB75-67B9-4110-BE15-369FC686E9FD}" type="pres">
      <dgm:prSet presAssocID="{808A05F6-34BF-45A2-A830-24B18D66DEC4}" presName="linearFlow" presStyleCnt="0">
        <dgm:presLayoutVars>
          <dgm:dir/>
          <dgm:resizeHandles val="exact"/>
        </dgm:presLayoutVars>
      </dgm:prSet>
      <dgm:spPr/>
    </dgm:pt>
    <dgm:pt modelId="{9143543E-BAC7-4B8B-AD48-89A56CD618DF}" type="pres">
      <dgm:prSet presAssocID="{D4BA018F-E7E4-4B6C-9067-5BF21DEAFCE0}" presName="composite" presStyleCnt="0"/>
      <dgm:spPr/>
    </dgm:pt>
    <dgm:pt modelId="{903A70CD-7CA9-420E-95D4-372734BAAD2F}" type="pres">
      <dgm:prSet presAssocID="{D4BA018F-E7E4-4B6C-9067-5BF21DEAFCE0}" presName="imgShp" presStyleLbl="fgImgPlace1" presStyleIdx="0" presStyleCnt="3" custScaleX="293161" custScaleY="1727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C22876-1AB0-4D01-B8F7-4E8036C873CB}" type="pres">
      <dgm:prSet presAssocID="{D4BA018F-E7E4-4B6C-9067-5BF21DEAFCE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82C10-9FBF-490A-A22A-BBC2AC6CDD50}" type="pres">
      <dgm:prSet presAssocID="{520C3E75-574C-453E-A598-E6988B23F0C5}" presName="spacing" presStyleCnt="0"/>
      <dgm:spPr/>
    </dgm:pt>
    <dgm:pt modelId="{D7D06DC2-4A3B-44DA-96DA-00775088BDED}" type="pres">
      <dgm:prSet presAssocID="{28FAEC8D-C2F7-4A5D-B8D8-81F04440AC77}" presName="composite" presStyleCnt="0"/>
      <dgm:spPr/>
    </dgm:pt>
    <dgm:pt modelId="{43451F2E-33EB-42AB-AAB7-55916C460671}" type="pres">
      <dgm:prSet presAssocID="{28FAEC8D-C2F7-4A5D-B8D8-81F04440AC77}" presName="imgShp" presStyleLbl="fgImgPlace1" presStyleIdx="1" presStyleCnt="3" custScaleX="298110" custScaleY="1841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DD484B-5078-4864-A5F2-FD0B62D7A376}" type="pres">
      <dgm:prSet presAssocID="{28FAEC8D-C2F7-4A5D-B8D8-81F04440AC7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42725-1236-4159-81CF-A04C30CB561A}" type="pres">
      <dgm:prSet presAssocID="{3F5BCA7C-F39F-4ED7-B3D3-33547B689236}" presName="spacing" presStyleCnt="0"/>
      <dgm:spPr/>
    </dgm:pt>
    <dgm:pt modelId="{1CA27C84-3226-4531-AAF1-C8780D109A28}" type="pres">
      <dgm:prSet presAssocID="{86FFF744-6544-462F-9EFD-F5EEF798ACB5}" presName="composite" presStyleCnt="0"/>
      <dgm:spPr/>
    </dgm:pt>
    <dgm:pt modelId="{D7F51D87-180F-48C2-98BD-A23DB897E52B}" type="pres">
      <dgm:prSet presAssocID="{86FFF744-6544-462F-9EFD-F5EEF798ACB5}" presName="imgShp" presStyleLbl="fgImgPlace1" presStyleIdx="2" presStyleCnt="3" custScaleX="301198" custScaleY="1768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D33F1DE-3E58-49EE-82F7-8DAB52B50270}" type="pres">
      <dgm:prSet presAssocID="{86FFF744-6544-462F-9EFD-F5EEF798ACB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10A68-0952-4A81-AF2A-0A69BA61D6A2}" type="presOf" srcId="{86FFF744-6544-462F-9EFD-F5EEF798ACB5}" destId="{6D33F1DE-3E58-49EE-82F7-8DAB52B50270}" srcOrd="0" destOrd="0" presId="urn:microsoft.com/office/officeart/2005/8/layout/vList3#1"/>
    <dgm:cxn modelId="{A516BED3-4112-4251-90C7-367F22A931C5}" srcId="{808A05F6-34BF-45A2-A830-24B18D66DEC4}" destId="{28FAEC8D-C2F7-4A5D-B8D8-81F04440AC77}" srcOrd="1" destOrd="0" parTransId="{3FF2CE64-0E47-45E2-B064-BBC101AEA77A}" sibTransId="{3F5BCA7C-F39F-4ED7-B3D3-33547B689236}"/>
    <dgm:cxn modelId="{1C756494-FB5B-4443-9155-A1792CA1532E}" type="presOf" srcId="{D4BA018F-E7E4-4B6C-9067-5BF21DEAFCE0}" destId="{5AC22876-1AB0-4D01-B8F7-4E8036C873CB}" srcOrd="0" destOrd="0" presId="urn:microsoft.com/office/officeart/2005/8/layout/vList3#1"/>
    <dgm:cxn modelId="{8AFA855A-DC69-4C5D-9AC7-3258B718AC8F}" srcId="{808A05F6-34BF-45A2-A830-24B18D66DEC4}" destId="{86FFF744-6544-462F-9EFD-F5EEF798ACB5}" srcOrd="2" destOrd="0" parTransId="{A5A6D03A-EC31-4B34-9898-BD0392EC4A4B}" sibTransId="{CF1449CE-8D5D-44ED-A4BA-6233EE333B67}"/>
    <dgm:cxn modelId="{5CBA7CDF-6CC0-4511-8FA6-A066A494B74F}" srcId="{808A05F6-34BF-45A2-A830-24B18D66DEC4}" destId="{D4BA018F-E7E4-4B6C-9067-5BF21DEAFCE0}" srcOrd="0" destOrd="0" parTransId="{73D9144E-0209-40C0-A980-68A95D88363C}" sibTransId="{520C3E75-574C-453E-A598-E6988B23F0C5}"/>
    <dgm:cxn modelId="{934F95F0-8C29-4718-B6FC-000F85D4A9E9}" type="presOf" srcId="{808A05F6-34BF-45A2-A830-24B18D66DEC4}" destId="{9252BB75-67B9-4110-BE15-369FC686E9FD}" srcOrd="0" destOrd="0" presId="urn:microsoft.com/office/officeart/2005/8/layout/vList3#1"/>
    <dgm:cxn modelId="{DEDEC61B-A8E4-47DD-868E-93AD87DE170B}" type="presOf" srcId="{28FAEC8D-C2F7-4A5D-B8D8-81F04440AC77}" destId="{BDDD484B-5078-4864-A5F2-FD0B62D7A376}" srcOrd="0" destOrd="0" presId="urn:microsoft.com/office/officeart/2005/8/layout/vList3#1"/>
    <dgm:cxn modelId="{DCE64E02-6A21-4BD4-B134-3BF7CC0177F4}" type="presParOf" srcId="{9252BB75-67B9-4110-BE15-369FC686E9FD}" destId="{9143543E-BAC7-4B8B-AD48-89A56CD618DF}" srcOrd="0" destOrd="0" presId="urn:microsoft.com/office/officeart/2005/8/layout/vList3#1"/>
    <dgm:cxn modelId="{25685315-1358-4FA5-B1E9-146FEEFC205E}" type="presParOf" srcId="{9143543E-BAC7-4B8B-AD48-89A56CD618DF}" destId="{903A70CD-7CA9-420E-95D4-372734BAAD2F}" srcOrd="0" destOrd="0" presId="urn:microsoft.com/office/officeart/2005/8/layout/vList3#1"/>
    <dgm:cxn modelId="{C919B5FA-A927-421B-B1FD-18AA7CBFEFF1}" type="presParOf" srcId="{9143543E-BAC7-4B8B-AD48-89A56CD618DF}" destId="{5AC22876-1AB0-4D01-B8F7-4E8036C873CB}" srcOrd="1" destOrd="0" presId="urn:microsoft.com/office/officeart/2005/8/layout/vList3#1"/>
    <dgm:cxn modelId="{91F8A60C-BEF4-45BC-8A4A-8789119E595E}" type="presParOf" srcId="{9252BB75-67B9-4110-BE15-369FC686E9FD}" destId="{75482C10-9FBF-490A-A22A-BBC2AC6CDD50}" srcOrd="1" destOrd="0" presId="urn:microsoft.com/office/officeart/2005/8/layout/vList3#1"/>
    <dgm:cxn modelId="{759EFAD4-D007-4473-B6D8-46F62B318419}" type="presParOf" srcId="{9252BB75-67B9-4110-BE15-369FC686E9FD}" destId="{D7D06DC2-4A3B-44DA-96DA-00775088BDED}" srcOrd="2" destOrd="0" presId="urn:microsoft.com/office/officeart/2005/8/layout/vList3#1"/>
    <dgm:cxn modelId="{0916A871-CDDA-4472-A918-E4CE10898A28}" type="presParOf" srcId="{D7D06DC2-4A3B-44DA-96DA-00775088BDED}" destId="{43451F2E-33EB-42AB-AAB7-55916C460671}" srcOrd="0" destOrd="0" presId="urn:microsoft.com/office/officeart/2005/8/layout/vList3#1"/>
    <dgm:cxn modelId="{84D45739-457B-4B3D-810B-6AA6042E391E}" type="presParOf" srcId="{D7D06DC2-4A3B-44DA-96DA-00775088BDED}" destId="{BDDD484B-5078-4864-A5F2-FD0B62D7A376}" srcOrd="1" destOrd="0" presId="urn:microsoft.com/office/officeart/2005/8/layout/vList3#1"/>
    <dgm:cxn modelId="{F4ECEA6B-7800-4F49-AF34-6009816D6E74}" type="presParOf" srcId="{9252BB75-67B9-4110-BE15-369FC686E9FD}" destId="{44E42725-1236-4159-81CF-A04C30CB561A}" srcOrd="3" destOrd="0" presId="urn:microsoft.com/office/officeart/2005/8/layout/vList3#1"/>
    <dgm:cxn modelId="{3E2C8AED-FF2E-421B-85B6-61DF407129FE}" type="presParOf" srcId="{9252BB75-67B9-4110-BE15-369FC686E9FD}" destId="{1CA27C84-3226-4531-AAF1-C8780D109A28}" srcOrd="4" destOrd="0" presId="urn:microsoft.com/office/officeart/2005/8/layout/vList3#1"/>
    <dgm:cxn modelId="{CBA8F20B-1395-4EC9-AC90-3D6655C2B777}" type="presParOf" srcId="{1CA27C84-3226-4531-AAF1-C8780D109A28}" destId="{D7F51D87-180F-48C2-98BD-A23DB897E52B}" srcOrd="0" destOrd="0" presId="urn:microsoft.com/office/officeart/2005/8/layout/vList3#1"/>
    <dgm:cxn modelId="{46605263-2398-4DA6-9A81-B2989CE77C76}" type="presParOf" srcId="{1CA27C84-3226-4531-AAF1-C8780D109A28}" destId="{6D33F1DE-3E58-49EE-82F7-8DAB52B5027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22876-1AB0-4D01-B8F7-4E8036C873CB}">
      <dsp:nvSpPr>
        <dsp:cNvPr id="0" name=""/>
        <dsp:cNvSpPr/>
      </dsp:nvSpPr>
      <dsp:spPr>
        <a:xfrm rot="10800000">
          <a:off x="2079269" y="283903"/>
          <a:ext cx="5990996" cy="7780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11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 Black" pitchFamily="34" charset="0"/>
            </a:rPr>
            <a:t>гидросфера</a:t>
          </a:r>
          <a:endParaRPr lang="ru-RU" sz="3200" kern="1200" dirty="0">
            <a:latin typeface="Arial Black" pitchFamily="34" charset="0"/>
          </a:endParaRPr>
        </a:p>
      </dsp:txBody>
      <dsp:txXfrm rot="10800000">
        <a:off x="2273790" y="283903"/>
        <a:ext cx="5796475" cy="778083"/>
      </dsp:txXfrm>
    </dsp:sp>
    <dsp:sp modelId="{903A70CD-7CA9-420E-95D4-372734BAAD2F}">
      <dsp:nvSpPr>
        <dsp:cNvPr id="0" name=""/>
        <dsp:cNvSpPr/>
      </dsp:nvSpPr>
      <dsp:spPr>
        <a:xfrm>
          <a:off x="938751" y="1019"/>
          <a:ext cx="2281037" cy="13438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DD484B-5078-4864-A5F2-FD0B62D7A376}">
      <dsp:nvSpPr>
        <dsp:cNvPr id="0" name=""/>
        <dsp:cNvSpPr/>
      </dsp:nvSpPr>
      <dsp:spPr>
        <a:xfrm rot="10800000">
          <a:off x="2088896" y="1904692"/>
          <a:ext cx="5990996" cy="7780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11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Arial Black" pitchFamily="34" charset="0"/>
            </a:rPr>
            <a:t>атмосфера</a:t>
          </a:r>
          <a:endParaRPr lang="ru-RU" sz="3200" kern="1200" dirty="0">
            <a:latin typeface="Arial Black" pitchFamily="34" charset="0"/>
          </a:endParaRPr>
        </a:p>
      </dsp:txBody>
      <dsp:txXfrm rot="10800000">
        <a:off x="2283417" y="1904692"/>
        <a:ext cx="5796475" cy="778083"/>
      </dsp:txXfrm>
    </dsp:sp>
    <dsp:sp modelId="{43451F2E-33EB-42AB-AAB7-55916C460671}">
      <dsp:nvSpPr>
        <dsp:cNvPr id="0" name=""/>
        <dsp:cNvSpPr/>
      </dsp:nvSpPr>
      <dsp:spPr>
        <a:xfrm>
          <a:off x="929124" y="1577134"/>
          <a:ext cx="2319544" cy="14331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D33F1DE-3E58-49EE-82F7-8DAB52B50270}">
      <dsp:nvSpPr>
        <dsp:cNvPr id="0" name=""/>
        <dsp:cNvSpPr/>
      </dsp:nvSpPr>
      <dsp:spPr>
        <a:xfrm rot="10800000">
          <a:off x="2094903" y="3541637"/>
          <a:ext cx="5990996" cy="7780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11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Arial Black" pitchFamily="34" charset="0"/>
            </a:rPr>
            <a:t>литосфера</a:t>
          </a:r>
          <a:endParaRPr lang="ru-RU" sz="3200" kern="1200" dirty="0">
            <a:latin typeface="Arial Black" pitchFamily="34" charset="0"/>
          </a:endParaRPr>
        </a:p>
      </dsp:txBody>
      <dsp:txXfrm rot="10800000">
        <a:off x="2289424" y="3541637"/>
        <a:ext cx="5796475" cy="778083"/>
      </dsp:txXfrm>
    </dsp:sp>
    <dsp:sp modelId="{D7F51D87-180F-48C2-98BD-A23DB897E52B}">
      <dsp:nvSpPr>
        <dsp:cNvPr id="0" name=""/>
        <dsp:cNvSpPr/>
      </dsp:nvSpPr>
      <dsp:spPr>
        <a:xfrm>
          <a:off x="923117" y="3242597"/>
          <a:ext cx="2343571" cy="13761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E2EC-2BD8-4B4F-8BBF-BECC3AEBA256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D176-C74E-48D2-A5B8-DA062EB30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Эдуард Зюсс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К биосфере он отнес все то пространство атмосферы, гидросферы и литосферы (твердой оболочки Земли), где встречаются живые организмы.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FF219-BE36-4BD5-B1A0-20985EF94D9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1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Вернадский </a:t>
            </a:r>
          </a:p>
          <a:p>
            <a:pPr algn="ctr"/>
            <a:r>
              <a:rPr lang="ru-RU" sz="1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Владимир Иванович</a:t>
            </a:r>
            <a:endParaRPr lang="ru-RU" sz="1200" dirty="0" smtClean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Он назвал биосферой ту область нашей планеты, в которой существует или когда-либо существовала жизнь и которая постоянно подвергалась и подвергается воздействию живых организмов</a:t>
            </a:r>
            <a:r>
              <a:rPr lang="ru-RU" sz="1100" b="1" i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FF219-BE36-4BD5-B1A0-20985EF94D9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6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Косное вещество</a:t>
            </a:r>
            <a:endParaRPr lang="en-US" b="1" dirty="0" smtClean="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– это вещество, которое формируется без участия живых организмов.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FF219-BE36-4BD5-B1A0-20985EF94D9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1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Живое вещество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</a:t>
            </a:r>
            <a:r>
              <a:rPr lang="ru-RU" sz="1600" b="1" dirty="0" smtClean="0"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это вещество, образованное совокупностью  организмов.</a:t>
            </a:r>
          </a:p>
          <a:p>
            <a:pPr marL="342900" indent="-342900" algn="just">
              <a:spcBef>
                <a:spcPct val="20000"/>
              </a:spcBef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FF219-BE36-4BD5-B1A0-20985EF94D9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0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Биогенное вещество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это вещество, которое  создается в процессе жизнедеятельности организмов.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FF219-BE36-4BD5-B1A0-20985EF94D9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5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err="1" smtClean="0">
                <a:solidFill>
                  <a:srgbClr val="CC0099"/>
                </a:solidFill>
                <a:latin typeface="Arial" charset="0"/>
                <a:cs typeface="Arial" charset="0"/>
              </a:rPr>
              <a:t>Биокосное</a:t>
            </a:r>
            <a:r>
              <a:rPr lang="ru-RU" sz="1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 вещество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вещество,  которое  создаётся  одновременно живыми организмами и  косными процессами </a:t>
            </a:r>
          </a:p>
          <a:p>
            <a:pPr algn="just">
              <a:buFontTx/>
              <a:buChar char="-"/>
            </a:pPr>
            <a:endParaRPr lang="ru-RU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/>
            <a:r>
              <a:rPr lang="ru-RU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 Например, почвы, ил, природные воды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FF219-BE36-4BD5-B1A0-20985EF94D9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8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 err="1" smtClean="0">
                <a:solidFill>
                  <a:srgbClr val="CC0099"/>
                </a:solidFill>
                <a:latin typeface="Arial" charset="0"/>
                <a:cs typeface="Arial" charset="0"/>
              </a:rPr>
              <a:t>В.И.Вернадский</a:t>
            </a:r>
            <a:r>
              <a:rPr lang="ru-RU" sz="18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 выдающийся естествоиспытатель и мыслитель, минералог   и   кристаллограф,   историк  науки  и философ.</a:t>
            </a:r>
            <a:endParaRPr lang="ru-RU" b="1" dirty="0" smtClean="0">
              <a:solidFill>
                <a:srgbClr val="CC0099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Научные труды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FF219-BE36-4BD5-B1A0-20985EF94D9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6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502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496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4343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223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2466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864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608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148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74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063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459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71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900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236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032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184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9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1133-C656-4E29-828C-33340BAC2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575" y="1659951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Тема проекта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«Биосфера»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00F6F-155A-4EBD-B425-44B55CD1E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6153" y="4129210"/>
            <a:ext cx="7649996" cy="1096899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Выполнил: </a:t>
            </a:r>
            <a:r>
              <a:rPr lang="ru-RU" sz="1600" dirty="0" err="1">
                <a:solidFill>
                  <a:schemeClr val="tx1"/>
                </a:solidFill>
              </a:rPr>
              <a:t>Горкунов</a:t>
            </a:r>
            <a:r>
              <a:rPr lang="ru-RU" sz="1600" dirty="0">
                <a:solidFill>
                  <a:schemeClr val="tx1"/>
                </a:solidFill>
              </a:rPr>
              <a:t> Леонид Евгеньевич,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ученик </a:t>
            </a:r>
            <a:r>
              <a:rPr lang="ru-RU" sz="1600" dirty="0">
                <a:solidFill>
                  <a:schemeClr val="tx1"/>
                </a:solidFill>
              </a:rPr>
              <a:t>6 «в» </a:t>
            </a:r>
            <a:r>
              <a:rPr lang="ru-RU" sz="1600" dirty="0" smtClean="0">
                <a:solidFill>
                  <a:schemeClr val="tx1"/>
                </a:solidFill>
              </a:rPr>
              <a:t>класса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Проверил: </a:t>
            </a:r>
            <a:r>
              <a:rPr lang="ru-RU" sz="1600" dirty="0" err="1">
                <a:solidFill>
                  <a:schemeClr val="tx1"/>
                </a:solidFill>
              </a:rPr>
              <a:t>Мочкарёва</a:t>
            </a:r>
            <a:r>
              <a:rPr lang="ru-RU" sz="1600" dirty="0">
                <a:solidFill>
                  <a:schemeClr val="tx1"/>
                </a:solidFill>
              </a:rPr>
              <a:t> Оксана Владимировна, </a:t>
            </a:r>
          </a:p>
          <a:p>
            <a:r>
              <a:rPr lang="ru-RU" sz="1600" dirty="0">
                <a:solidFill>
                  <a:schemeClr val="tx1"/>
                </a:solidFill>
              </a:rPr>
              <a:t>учитель географии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3234" y="1073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общеобразовательное бюджетное учреждение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«Средняя общеобразовательная школа «</a:t>
            </a:r>
            <a:r>
              <a:rPr lang="ru-RU" spc="-4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Кудровский</a:t>
            </a: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 центр образования № 1»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(МОБУ «СОШ «</a:t>
            </a:r>
            <a:r>
              <a:rPr lang="ru-RU" spc="-4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Кудровский</a:t>
            </a: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 ЦО № 1»)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1691" y="6350169"/>
            <a:ext cx="24247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Санкт-Петербург, 2018</a:t>
            </a:r>
            <a:endParaRPr lang="ru-RU" sz="1400" dirty="0"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422" y="1471621"/>
            <a:ext cx="8596668" cy="1320800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73238" y="571958"/>
            <a:ext cx="84645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вещество</a:t>
            </a:r>
            <a:r>
              <a:rPr lang="ru-RU" b="1" dirty="0">
                <a:solidFill>
                  <a:srgbClr val="006600"/>
                </a:solidFill>
                <a:latin typeface="Arial" charset="0"/>
                <a:cs typeface="Arial" charset="0"/>
              </a:rPr>
              <a:t>, образованное совокупностью  организмов.</a:t>
            </a:r>
          </a:p>
          <a:p>
            <a:pPr marL="342900" indent="-342900" algn="just">
              <a:spcBef>
                <a:spcPct val="20000"/>
              </a:spcBef>
            </a:pPr>
            <a:endParaRPr lang="ru-RU" sz="3200" b="1" dirty="0">
              <a:latin typeface="Arial" charset="0"/>
              <a:cs typeface="Arial" charset="0"/>
            </a:endParaRPr>
          </a:p>
        </p:txBody>
      </p:sp>
      <p:pic>
        <p:nvPicPr>
          <p:cNvPr id="5127" name="Picture 7" descr="246676b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288" y="1196546"/>
            <a:ext cx="2449513" cy="20828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30" name="Picture 10" descr="j0405034[1]"/>
          <p:cNvPicPr>
            <a:picLocks noChangeAspect="1" noChangeArrowheads="1"/>
          </p:cNvPicPr>
          <p:nvPr/>
        </p:nvPicPr>
        <p:blipFill>
          <a:blip r:embed="rId4" cstate="print"/>
          <a:srcRect r="15778"/>
          <a:stretch>
            <a:fillRect/>
          </a:stretch>
        </p:blipFill>
        <p:spPr bwMode="auto">
          <a:xfrm>
            <a:off x="3600372" y="1674372"/>
            <a:ext cx="2635276" cy="201771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451808" y="-68725"/>
            <a:ext cx="4905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C0099"/>
                </a:solidFill>
                <a:latin typeface="Arial" charset="0"/>
                <a:cs typeface="Arial" charset="0"/>
              </a:rPr>
              <a:t>Живое вещество</a:t>
            </a:r>
          </a:p>
        </p:txBody>
      </p:sp>
      <p:pic>
        <p:nvPicPr>
          <p:cNvPr id="32770" name="Picture 2" descr="C:\Documents and Settings\Admin\Рабочий стол\карт\kbcbxr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4946" y="1234702"/>
            <a:ext cx="2745902" cy="206057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1" name="Picture 3" descr="C:\Documents and Settings\Admin\Рабочий стол\карт\бб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493" y="3597721"/>
            <a:ext cx="2595581" cy="1946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772" name="Picture 4" descr="C:\Documents and Settings\Admin\Рабочий стол\карт\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4796" y="4474460"/>
            <a:ext cx="2500330" cy="1875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773" name="Picture 5" descr="C:\Documents and Settings\Admin\Рабочий стол\карт\Люде\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4099" y="3679941"/>
            <a:ext cx="2500330" cy="1820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774" name="Picture 6" descr="C:\Documents and Settings\Admin\Рабочий стол\карт\челове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7908" y="4571882"/>
            <a:ext cx="1498600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www.sliderpoint.org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0" y="2286000"/>
            <a:ext cx="7772400" cy="330993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96419" y="667995"/>
            <a:ext cx="8798912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вещество</a:t>
            </a:r>
            <a:r>
              <a:rPr lang="ru-RU" b="1" dirty="0">
                <a:solidFill>
                  <a:srgbClr val="006600"/>
                </a:solidFill>
                <a:latin typeface="Arial" charset="0"/>
                <a:cs typeface="Arial" charset="0"/>
              </a:rPr>
              <a:t>, которое  создается в процессе жизнедеятельности организмов.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907699" y="1405626"/>
            <a:ext cx="8135938" cy="38782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919481" y="2823379"/>
            <a:ext cx="2714625" cy="9398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FF"/>
                </a:solidFill>
                <a:latin typeface="Arial" charset="0"/>
                <a:cs typeface="Arial" charset="0"/>
              </a:rPr>
              <a:t>газы атмосферы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3665051" y="1607337"/>
            <a:ext cx="2808288" cy="928688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каменный уголь</a:t>
            </a:r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3941290" y="4181123"/>
            <a:ext cx="2714625" cy="9969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3300"/>
                </a:solidFill>
                <a:latin typeface="Arial" charset="0"/>
                <a:cs typeface="Arial" charset="0"/>
              </a:rPr>
              <a:t>нефть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6791325" y="2803213"/>
            <a:ext cx="2652713" cy="917575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известняки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941290" y="2976163"/>
            <a:ext cx="2583336" cy="369332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Био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генное</a:t>
            </a:r>
            <a:r>
              <a:rPr lang="ru-R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вещество</a:t>
            </a:r>
          </a:p>
        </p:txBody>
      </p:sp>
      <p:sp>
        <p:nvSpPr>
          <p:cNvPr id="16399" name="TextBox 12"/>
          <p:cNvSpPr txBox="1">
            <a:spLocks noChangeArrowheads="1"/>
          </p:cNvSpPr>
          <p:nvPr/>
        </p:nvSpPr>
        <p:spPr bwMode="auto">
          <a:xfrm>
            <a:off x="1843089" y="-12708"/>
            <a:ext cx="6038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C0099"/>
                </a:solidFill>
                <a:latin typeface="Arial" charset="0"/>
                <a:cs typeface="Arial" charset="0"/>
              </a:rPr>
              <a:t>Биогенное вещество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819901" y="3884470"/>
            <a:ext cx="2124075" cy="142875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5715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ru-RU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4" name="Picture 2" descr="C:\Documents and Settings\Admin\Рабочий стол\уголь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3297" y="1270000"/>
            <a:ext cx="2071702" cy="1397587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3795" name="Picture 3" descr="C:\Documents and Settings\Admin\Рабочий стол\нефть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3706" y="3899729"/>
            <a:ext cx="2071702" cy="144282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3796" name="Picture 4" descr="C:\Documents and Settings\Admin\Рабочий стол\atmosphe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9187" y="1294609"/>
            <a:ext cx="2071702" cy="142876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126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17566" y="778238"/>
            <a:ext cx="9379132" cy="12003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b="1" dirty="0">
                <a:solidFill>
                  <a:srgbClr val="006600"/>
                </a:solidFill>
                <a:latin typeface="Arial" charset="0"/>
                <a:cs typeface="Arial" charset="0"/>
              </a:rPr>
              <a:t>  вещество,  которое  создаётся  одновременно живыми организмами и  косными процессами </a:t>
            </a:r>
          </a:p>
          <a:p>
            <a:pPr algn="just">
              <a:buFontTx/>
              <a:buChar char="-"/>
            </a:pPr>
            <a:endParaRPr lang="ru-RU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/>
            <a:r>
              <a:rPr lang="ru-RU" b="1" dirty="0">
                <a:solidFill>
                  <a:srgbClr val="006600"/>
                </a:solidFill>
                <a:latin typeface="Arial" charset="0"/>
                <a:cs typeface="Arial" charset="0"/>
              </a:rPr>
              <a:t>  Например, почвы, ил, природные воды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717087" y="56467"/>
            <a:ext cx="60737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CC0099"/>
                </a:solidFill>
                <a:latin typeface="Arial" charset="0"/>
                <a:cs typeface="Arial" charset="0"/>
              </a:rPr>
              <a:t>Биокосное</a:t>
            </a:r>
            <a:r>
              <a:rPr lang="ru-RU" sz="4400" b="1" dirty="0">
                <a:solidFill>
                  <a:srgbClr val="CC0099"/>
                </a:solidFill>
                <a:latin typeface="Arial" charset="0"/>
                <a:cs typeface="Arial" charset="0"/>
              </a:rPr>
              <a:t> вещество</a:t>
            </a:r>
          </a:p>
        </p:txBody>
      </p:sp>
      <p:pic>
        <p:nvPicPr>
          <p:cNvPr id="15370" name="Picture 10" descr="http://www.ecocoop.ru/save_nature/save_land/soil_2.jpg"/>
          <p:cNvPicPr>
            <a:picLocks noChangeAspect="1" noChangeArrowheads="1"/>
          </p:cNvPicPr>
          <p:nvPr/>
        </p:nvPicPr>
        <p:blipFill>
          <a:blip r:embed="rId3"/>
          <a:srcRect b="51005"/>
          <a:stretch>
            <a:fillRect/>
          </a:stretch>
        </p:blipFill>
        <p:spPr bwMode="auto">
          <a:xfrm>
            <a:off x="1438395" y="2160589"/>
            <a:ext cx="7678853" cy="42782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681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FEFF-0AB3-443A-ADC0-9ECD3944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5" y="116694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/>
              <a:t>Природные </a:t>
            </a:r>
            <a:r>
              <a:rPr lang="ru-RU" b="1" dirty="0"/>
              <a:t>ресурсы и их использование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24" y="1252651"/>
            <a:ext cx="7631702" cy="5723776"/>
          </a:xfrm>
        </p:spPr>
      </p:pic>
    </p:spTree>
    <p:extLst>
      <p:ext uri="{BB962C8B-B14F-4D97-AF65-F5344CB8AC3E}">
        <p14:creationId xmlns:p14="http://schemas.microsoft.com/office/powerpoint/2010/main" val="42122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50F9-F606-43EE-BD63-029B273B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0"/>
            <a:ext cx="8596668" cy="1320800"/>
          </a:xfrm>
        </p:spPr>
        <p:txBody>
          <a:bodyPr/>
          <a:lstStyle/>
          <a:p>
            <a:r>
              <a:rPr lang="ru-RU" dirty="0"/>
              <a:t>Экологическая проблема Биосферы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2" y="836023"/>
            <a:ext cx="8224852" cy="5891348"/>
          </a:xfrm>
        </p:spPr>
      </p:pic>
    </p:spTree>
    <p:extLst>
      <p:ext uri="{BB962C8B-B14F-4D97-AF65-F5344CB8AC3E}">
        <p14:creationId xmlns:p14="http://schemas.microsoft.com/office/powerpoint/2010/main" val="32706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020698" y="0"/>
            <a:ext cx="82153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  <a:latin typeface="Arial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В.И.Вернадский 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rgbClr val="CC0099"/>
                </a:solidFill>
                <a:latin typeface="Arial" charset="0"/>
                <a:cs typeface="Arial" charset="0"/>
              </a:rPr>
              <a:t> выдающийся естествоиспытатель и мыслитель, минералог   и   кристаллограф,   историк  науки  и философ.</a:t>
            </a:r>
            <a:endParaRPr lang="ru-RU" b="1" dirty="0">
              <a:solidFill>
                <a:srgbClr val="CC0099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133915" y="2712680"/>
            <a:ext cx="1988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Научные труды</a:t>
            </a:r>
          </a:p>
        </p:txBody>
      </p:sp>
      <p:pic>
        <p:nvPicPr>
          <p:cNvPr id="37896" name="Picture 8" descr="pi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37" y="2842276"/>
            <a:ext cx="1349375" cy="2000250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7897" name="Picture 9" descr="pi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5577" y="3627462"/>
            <a:ext cx="1349375" cy="2000250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7898" name="Picture 10" descr="pic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9173" y="4225778"/>
            <a:ext cx="1349375" cy="20002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7899" name="Picture 11" descr="pic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6564" y="4225778"/>
            <a:ext cx="1349375" cy="20002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7900" name="Picture 12" descr="pic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6400" y="3627462"/>
            <a:ext cx="1349375" cy="20002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7901" name="Picture 13" descr="pic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49996" y="2842276"/>
            <a:ext cx="1349375" cy="20002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5219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025051" cy="6877593"/>
          </a:xfrm>
        </p:spPr>
      </p:pic>
    </p:spTree>
    <p:extLst>
      <p:ext uri="{BB962C8B-B14F-4D97-AF65-F5344CB8AC3E}">
        <p14:creationId xmlns:p14="http://schemas.microsoft.com/office/powerpoint/2010/main" val="186263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72801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5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6743-9252-4171-A5B4-7EB7BFD9F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4E14A-8FD2-459E-979D-544EF6123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46675" cy="69555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75002" y="18879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БЕРЕГИТЕ БИОСФЕРУ!</a:t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8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1372" y="0"/>
            <a:ext cx="8316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Список </a:t>
            </a:r>
            <a:r>
              <a:rPr lang="ru-RU" sz="2400" b="1" dirty="0" smtClean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литературы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Википедия---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https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://</a:t>
            </a:r>
            <a:r>
              <a:rPr lang="en-US" sz="2400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ru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wikipedia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org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wiki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/%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0%91%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0%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8%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0%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1%81%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1%84%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0%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5%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1%80%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0%</a:t>
            </a: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0</a:t>
            </a:r>
            <a:endParaRPr lang="ru-RU" sz="2400" dirty="0"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Bestreferat.ru--- http://www.bestreferat.ru/referat-61764.html</a:t>
            </a:r>
            <a:endParaRPr lang="ru-RU" sz="2400" dirty="0"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Учебник по географии 6 класс автор: </a:t>
            </a:r>
            <a:r>
              <a:rPr lang="ru-RU" sz="2400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Лобжанидзе</a:t>
            </a:r>
            <a:endParaRPr lang="ru-RU" sz="2400" dirty="0"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9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868" y="4877743"/>
            <a:ext cx="9557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Рассказать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биосфера, из чего она состоит, и как она важна для жизни всего живого. Чтобы школьники задумались и берегли нашу планету.</a:t>
            </a:r>
            <a:endParaRPr lang="ru-RU" sz="2400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012" y="0"/>
            <a:ext cx="9013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использует все большую часть территории планеты и все большие количества минеральных ресурсов. Человечество интенсивно потребляет живые и минеральные природные ресурсы. Такое вот использование окружающей среды имеет свои отрицательные последствия. В соответствии с плотностью населения меняется и степень воздействия человека на окружающую среду. При современном уровне развития человечества, деятельность общества очень сильно сказывается на биосфере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748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DBC4-79BF-41ED-B244-71522A7F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Паспорт проекта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1. Предмет</a:t>
            </a:r>
            <a:r>
              <a:rPr lang="ru-RU" sz="4900" dirty="0">
                <a:solidFill>
                  <a:schemeClr val="tx1"/>
                </a:solidFill>
              </a:rPr>
              <a:t>: геграфия</a:t>
            </a:r>
            <a:br>
              <a:rPr lang="ru-RU" sz="4900" dirty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2.  </a:t>
            </a:r>
            <a:r>
              <a:rPr lang="ru-RU" sz="4900" dirty="0">
                <a:solidFill>
                  <a:schemeClr val="tx1"/>
                </a:solidFill>
              </a:rPr>
              <a:t>Биосфера</a:t>
            </a:r>
            <a:br>
              <a:rPr lang="ru-RU" sz="4900" dirty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3.  </a:t>
            </a:r>
            <a:r>
              <a:rPr lang="ru-RU" sz="4900" dirty="0">
                <a:solidFill>
                  <a:schemeClr val="tx1"/>
                </a:solidFill>
              </a:rPr>
              <a:t>Руководитель: Мочкарёва Оксана Владимировна</a:t>
            </a:r>
            <a:br>
              <a:rPr lang="ru-RU" sz="4900" dirty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4.  </a:t>
            </a:r>
            <a:r>
              <a:rPr lang="ru-RU" sz="4900" dirty="0">
                <a:solidFill>
                  <a:schemeClr val="tx1"/>
                </a:solidFill>
              </a:rPr>
              <a:t>Тип: информативный</a:t>
            </a:r>
            <a:br>
              <a:rPr lang="ru-RU" sz="4900" dirty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5.  </a:t>
            </a:r>
            <a:r>
              <a:rPr lang="ru-RU" sz="4900" dirty="0">
                <a:solidFill>
                  <a:schemeClr val="tx1"/>
                </a:solidFill>
              </a:rPr>
              <a:t>Состав проекта: Горкунов Леонид 6 в класс</a:t>
            </a:r>
          </a:p>
        </p:txBody>
      </p:sp>
    </p:spTree>
    <p:extLst>
      <p:ext uri="{BB962C8B-B14F-4D97-AF65-F5344CB8AC3E}">
        <p14:creationId xmlns:p14="http://schemas.microsoft.com/office/powerpoint/2010/main" val="11920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4394" y="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такое биосфера?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8B13F-C87A-405E-B81A-FD91FFDCF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687977"/>
            <a:ext cx="9649273" cy="38807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1" dirty="0" err="1">
                <a:solidFill>
                  <a:schemeClr val="tx1"/>
                </a:solidFill>
              </a:rPr>
              <a:t>Биосфе́ра</a:t>
            </a:r>
            <a:r>
              <a:rPr lang="ru-RU" dirty="0">
                <a:solidFill>
                  <a:schemeClr val="tx1"/>
                </a:solidFill>
              </a:rPr>
              <a:t> (от др.-греч. β</a:t>
            </a:r>
            <a:r>
              <a:rPr lang="ru-RU" dirty="0" err="1">
                <a:solidFill>
                  <a:schemeClr val="tx1"/>
                </a:solidFill>
              </a:rPr>
              <a:t>ιος</a:t>
            </a:r>
            <a:r>
              <a:rPr lang="ru-RU" dirty="0">
                <a:solidFill>
                  <a:schemeClr val="tx1"/>
                </a:solidFill>
              </a:rPr>
              <a:t> — жизнь и </a:t>
            </a:r>
            <a:r>
              <a:rPr lang="ru-RU" dirty="0" err="1">
                <a:solidFill>
                  <a:schemeClr val="tx1"/>
                </a:solidFill>
              </a:rPr>
              <a:t>σφ</a:t>
            </a:r>
            <a:r>
              <a:rPr lang="ru-RU" dirty="0">
                <a:solidFill>
                  <a:schemeClr val="tx1"/>
                </a:solidFill>
              </a:rPr>
              <a:t>αῖρα — сфера, шар) — оболочка Земли, заселённая живыми организмами, находящаяся под их воздействием и занятая продуктами их жизнедеятельности; «плёнка жизни»; глобальная экосистема Земли.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2" y="2324842"/>
            <a:ext cx="6296296" cy="4197531"/>
          </a:xfrm>
        </p:spPr>
      </p:pic>
    </p:spTree>
    <p:extLst>
      <p:ext uri="{BB962C8B-B14F-4D97-AF65-F5344CB8AC3E}">
        <p14:creationId xmlns:p14="http://schemas.microsoft.com/office/powerpoint/2010/main" val="29058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1029" descr="Zu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521" y="260524"/>
            <a:ext cx="4300568" cy="565695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5846" name="Rectangle 1030"/>
          <p:cNvSpPr>
            <a:spLocks noChangeArrowheads="1"/>
          </p:cNvSpPr>
          <p:nvPr/>
        </p:nvSpPr>
        <p:spPr bwMode="auto">
          <a:xfrm>
            <a:off x="5895254" y="6144877"/>
            <a:ext cx="252710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Эдуард Зюсс</a:t>
            </a:r>
          </a:p>
        </p:txBody>
      </p:sp>
      <p:sp>
        <p:nvSpPr>
          <p:cNvPr id="35847" name="Rectangle 1031"/>
          <p:cNvSpPr>
            <a:spLocks noChangeArrowheads="1"/>
          </p:cNvSpPr>
          <p:nvPr/>
        </p:nvSpPr>
        <p:spPr bwMode="auto">
          <a:xfrm>
            <a:off x="0" y="169084"/>
            <a:ext cx="485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Понятие  «биосфера»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 1875 г. ввел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австрийский  геолог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969172" y="1553384"/>
            <a:ext cx="3195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Эдуард Зюсс</a:t>
            </a:r>
          </a:p>
        </p:txBody>
      </p:sp>
      <p:sp>
        <p:nvSpPr>
          <p:cNvPr id="4104" name="Прямоугольник 5"/>
          <p:cNvSpPr>
            <a:spLocks noChangeArrowheads="1"/>
          </p:cNvSpPr>
          <p:nvPr/>
        </p:nvSpPr>
        <p:spPr bwMode="auto">
          <a:xfrm>
            <a:off x="280990" y="2320045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6600"/>
                </a:solidFill>
                <a:latin typeface="Arial" charset="0"/>
                <a:cs typeface="Arial" charset="0"/>
              </a:rPr>
              <a:t>К биосфере он отнес все то пространство атмосферы, гидросферы и литосферы (твердой оболочки Земли), где встречаются живые организмы.</a:t>
            </a: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www.sliderpoint.org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1" y="872130"/>
            <a:ext cx="5143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создал русский ученый  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68301" y="114625"/>
            <a:ext cx="57991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C0099"/>
                </a:solidFill>
                <a:latin typeface="Arial" charset="0"/>
                <a:cs typeface="Arial" charset="0"/>
              </a:rPr>
              <a:t>Учение о биосфере </a:t>
            </a: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654051" y="1368952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C0099"/>
                </a:solidFill>
                <a:latin typeface="Arial" charset="0"/>
                <a:cs typeface="Arial" charset="0"/>
              </a:rPr>
              <a:t>Вернадский </a:t>
            </a:r>
          </a:p>
          <a:p>
            <a:pPr algn="ctr"/>
            <a:r>
              <a:rPr lang="ru-RU" sz="2800" b="1" dirty="0">
                <a:solidFill>
                  <a:srgbClr val="CC0099"/>
                </a:solidFill>
                <a:latin typeface="Arial" charset="0"/>
                <a:cs typeface="Arial" charset="0"/>
              </a:rPr>
              <a:t>Владимир Иванович</a:t>
            </a:r>
            <a:endParaRPr lang="ru-RU" sz="2800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pic>
        <p:nvPicPr>
          <p:cNvPr id="43011" name="Picture 3" descr="C:\Documents and Settings\Admin\Рабочий стол\вернад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894324"/>
            <a:ext cx="3629598" cy="514703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153988" y="2323040"/>
            <a:ext cx="55721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006600"/>
                </a:solidFill>
                <a:latin typeface="Arial" charset="0"/>
                <a:cs typeface="Arial" charset="0"/>
              </a:rPr>
              <a:t>Он назвал биосферой ту область нашей планеты, в которой существует или когда-либо существовала жизнь и которая постоянно подвергалась и подвергается воздействию живых организмов</a:t>
            </a:r>
            <a:r>
              <a:rPr lang="ru-RU" sz="2000" b="1" i="1" dirty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www.sliderpoint.org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0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Местоположение биосферы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04503" y="545373"/>
            <a:ext cx="9326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или сфера жизни Земли, не занимает обособленного положения, а располагается в пределах других оболочек – геосфер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4712938"/>
              </p:ext>
            </p:extLst>
          </p:nvPr>
        </p:nvGraphicFramePr>
        <p:xfrm>
          <a:off x="104503" y="1854926"/>
          <a:ext cx="9009017" cy="461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19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C5CFC8-DE5D-4AFD-B6EF-7A0E15224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88" y="0"/>
            <a:ext cx="10858686" cy="6858000"/>
          </a:xfrm>
        </p:spPr>
      </p:pic>
    </p:spTree>
    <p:extLst>
      <p:ext uri="{BB962C8B-B14F-4D97-AF65-F5344CB8AC3E}">
        <p14:creationId xmlns:p14="http://schemas.microsoft.com/office/powerpoint/2010/main" val="15673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001" y="-13063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Косное вещество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0643" y="728169"/>
            <a:ext cx="9489117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вещество</a:t>
            </a:r>
            <a:r>
              <a:rPr lang="ru-RU" b="1" dirty="0">
                <a:solidFill>
                  <a:srgbClr val="006600"/>
                </a:solidFill>
                <a:latin typeface="Arial" charset="0"/>
                <a:cs typeface="Arial" charset="0"/>
              </a:rPr>
              <a:t>, которое формируется без участия живых организмов.</a:t>
            </a: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812792" y="1454946"/>
            <a:ext cx="8137525" cy="2879725"/>
          </a:xfrm>
          <a:prstGeom prst="ellipse">
            <a:avLst/>
          </a:prstGeom>
          <a:solidFill>
            <a:srgbClr val="CCFFFF"/>
          </a:solidFill>
          <a:ln w="762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1516294" y="2047017"/>
            <a:ext cx="2303462" cy="914400"/>
          </a:xfrm>
          <a:prstGeom prst="ellipse">
            <a:avLst/>
          </a:prstGeom>
          <a:solidFill>
            <a:srgbClr val="00CCFF"/>
          </a:solidFill>
          <a:ln w="762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Атмосфера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088612" y="2482221"/>
            <a:ext cx="2303463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Гидросфера</a:t>
            </a:r>
          </a:p>
        </p:txBody>
      </p:sp>
      <p:sp>
        <p:nvSpPr>
          <p:cNvPr id="12296" name="Oval 10"/>
          <p:cNvSpPr>
            <a:spLocks noChangeArrowheads="1"/>
          </p:cNvSpPr>
          <p:nvPr/>
        </p:nvSpPr>
        <p:spPr bwMode="auto">
          <a:xfrm>
            <a:off x="6620669" y="2788614"/>
            <a:ext cx="2303462" cy="914400"/>
          </a:xfrm>
          <a:prstGeom prst="ellipse">
            <a:avLst/>
          </a:prstGeom>
          <a:solidFill>
            <a:srgbClr val="FF9966"/>
          </a:solidFill>
          <a:ln w="762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Литосфера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887485" y="1778610"/>
            <a:ext cx="2176365" cy="369332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Косное вещество</a:t>
            </a:r>
          </a:p>
        </p:txBody>
      </p:sp>
      <p:pic>
        <p:nvPicPr>
          <p:cNvPr id="7180" name="Picture 12" descr="j040049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563" y="3551219"/>
            <a:ext cx="2235403" cy="1489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1" name="Picture 13" descr="j040949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9" y="3065695"/>
            <a:ext cx="2286016" cy="152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3" name="Picture 15" descr="j0182550[5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8102" y="3884497"/>
            <a:ext cx="2214578" cy="148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www.sliderpoint.org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647</TotalTime>
  <Words>586</Words>
  <Application>Microsoft Office PowerPoint</Application>
  <PresentationFormat>Широкоэкранный</PresentationFormat>
  <Paragraphs>96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Trebuchet MS</vt:lpstr>
      <vt:lpstr>Wingdings 3</vt:lpstr>
      <vt:lpstr>Yu Mincho</vt:lpstr>
      <vt:lpstr>Аспект</vt:lpstr>
      <vt:lpstr>Тема проекта «Биосфера»</vt:lpstr>
      <vt:lpstr>Презентация PowerPoint</vt:lpstr>
      <vt:lpstr>Паспорт проекта  1. Предмет: геграфия 2.  Биосфера 3.  Руководитель: Мочкарёва Оксана Владимировна 4.  Тип: информативный 5.  Состав проекта: Горкунов Леонид 6 в класс</vt:lpstr>
      <vt:lpstr>Что такое биосфера?</vt:lpstr>
      <vt:lpstr>Презентация PowerPoint</vt:lpstr>
      <vt:lpstr>Презентация PowerPoint</vt:lpstr>
      <vt:lpstr>Местоположение биосферы </vt:lpstr>
      <vt:lpstr>Презентация PowerPoint</vt:lpstr>
      <vt:lpstr> Косное вещество</vt:lpstr>
      <vt:lpstr> </vt:lpstr>
      <vt:lpstr> </vt:lpstr>
      <vt:lpstr> </vt:lpstr>
      <vt:lpstr>Природные ресурсы и их использование</vt:lpstr>
      <vt:lpstr>Экологическая проблема Биосферы</vt:lpstr>
      <vt:lpstr>Презентация PowerPoint</vt:lpstr>
      <vt:lpstr>Презентация PowerPoint</vt:lpstr>
      <vt:lpstr>Презентация PowerPoint</vt:lpstr>
      <vt:lpstr>БЕРЕГИТЕ БИОСФЕРУ! 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Биосфера</dc:title>
  <dc:creator>Лёня</dc:creator>
  <cp:lastModifiedBy>D!akov RePack</cp:lastModifiedBy>
  <cp:revision>17</cp:revision>
  <dcterms:created xsi:type="dcterms:W3CDTF">2018-02-18T14:33:44Z</dcterms:created>
  <dcterms:modified xsi:type="dcterms:W3CDTF">2018-11-14T16:08:08Z</dcterms:modified>
</cp:coreProperties>
</file>