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5" r:id="rId6"/>
    <p:sldId id="259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vin" userId="6c810ef712874532" providerId="LiveId" clId="{BB52AF45-6B86-F74F-8E29-FF5F64E3A794}"/>
    <pc:docChg chg="modSld sldOrd">
      <pc:chgData name="ho vin" userId="6c810ef712874532" providerId="LiveId" clId="{BB52AF45-6B86-F74F-8E29-FF5F64E3A794}" dt="2018-02-12T14:47:32.223" v="120" actId="20577"/>
      <pc:docMkLst>
        <pc:docMk/>
      </pc:docMkLst>
      <pc:sldChg chg="modSp">
        <pc:chgData name="ho vin" userId="6c810ef712874532" providerId="LiveId" clId="{BB52AF45-6B86-F74F-8E29-FF5F64E3A794}" dt="2018-02-12T14:47:32.223" v="120" actId="20577"/>
        <pc:sldMkLst>
          <pc:docMk/>
          <pc:sldMk cId="3737639844" sldId="257"/>
        </pc:sldMkLst>
        <pc:spChg chg="mod">
          <ac:chgData name="ho vin" userId="6c810ef712874532" providerId="LiveId" clId="{BB52AF45-6B86-F74F-8E29-FF5F64E3A794}" dt="2018-02-12T14:47:32.223" v="120" actId="20577"/>
          <ac:spMkLst>
            <pc:docMk/>
            <pc:sldMk cId="3737639844" sldId="257"/>
            <ac:spMk id="3" creationId="{5B597ED5-199D-BD46-8254-68D2D86F3DFA}"/>
          </ac:spMkLst>
        </pc:spChg>
      </pc:sldChg>
      <pc:sldChg chg="ord">
        <pc:chgData name="ho vin" userId="6c810ef712874532" providerId="LiveId" clId="{BB52AF45-6B86-F74F-8E29-FF5F64E3A794}" dt="2018-02-12T14:46:12.620" v="1" actId="1076"/>
        <pc:sldMkLst>
          <pc:docMk/>
          <pc:sldMk cId="329190392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18BC-53DC-498B-99B0-BBC84F173C4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50169-B083-465F-ABD1-47727394F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8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169-B083-465F-ABD1-47727394F0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rque.ru/advice/1982/celestial_navigation_for_yachtsman" TargetMode="External"/><Relationship Id="rId13" Type="http://schemas.openxmlformats.org/officeDocument/2006/relationships/hyperlink" Target="https://www.syl.ru/article/184944/new_sozvezdiya-severnogo-polushariya-nazvaniya-foto-samoe-yarkoe-sozvezdie-severnogo-polushariya" TargetMode="External"/><Relationship Id="rId3" Type="http://schemas.openxmlformats.org/officeDocument/2006/relationships/hyperlink" Target="https://slovar.wikireading.ru/529736" TargetMode="External"/><Relationship Id="rId7" Type="http://schemas.openxmlformats.org/officeDocument/2006/relationships/hyperlink" Target="https://ru.wikipdia.org/wiki/&#1050;&#1091;&#1082;,_&#1044;&#1078;&#1077;&#1081;&#1084;&#1089;" TargetMode="External"/><Relationship Id="rId12" Type="http://schemas.openxmlformats.org/officeDocument/2006/relationships/hyperlink" Target="http://slovariki.org/arhitekturnyj-slovar/3909" TargetMode="External"/><Relationship Id="rId2" Type="http://schemas.openxmlformats.org/officeDocument/2006/relationships/hyperlink" Target="http://www.astronom2000.info/&#1072;&#1089;&#1090;&#1088;&#1086;&#1085;&#1086;&#1084;&#1080;&#1103;/&#1079;&#1074;&#1077;&#1079;&#1076;&#1099;-&#1080;-&#1089;&#1086;&#1079;&#1074;&#1077;&#1079;&#1076;&#1080;&#1103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lshoyvopros.ru/questions/2323238-skolko-navigacionnyh-zvjozd-suschestvuet-na-nebe.html" TargetMode="External"/><Relationship Id="rId11" Type="http://schemas.openxmlformats.org/officeDocument/2006/relationships/hyperlink" Target="http://900igr.net/prezentacija/astronomija/zvjozdnye-sozvezdija-63499/navigatsionnye-zvezdy-9.html" TargetMode="External"/><Relationship Id="rId5" Type="http://schemas.openxmlformats.org/officeDocument/2006/relationships/hyperlink" Target="http://sch119.narod.ru/Project/levochkina/1501.htm" TargetMode="External"/><Relationship Id="rId10" Type="http://schemas.openxmlformats.org/officeDocument/2006/relationships/hyperlink" Target="http://stu.sernam.ru/book_aa.php?id=14" TargetMode="External"/><Relationship Id="rId4" Type="http://schemas.openxmlformats.org/officeDocument/2006/relationships/hyperlink" Target="http://scienceland.info/geography6/navigational-stars" TargetMode="External"/><Relationship Id="rId9" Type="http://schemas.openxmlformats.org/officeDocument/2006/relationships/hyperlink" Target="http://ours-nature.ru/lib/b/book/415448433/4" TargetMode="External"/><Relationship Id="rId14" Type="http://schemas.openxmlformats.org/officeDocument/2006/relationships/hyperlink" Target="https://symvolik.ru/sozvezdiya-severnogo-polushari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BCB0C-13EE-F244-9CB7-C5B1803DE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1828800"/>
            <a:ext cx="7197726" cy="2421464"/>
          </a:xfrm>
        </p:spPr>
        <p:txBody>
          <a:bodyPr/>
          <a:lstStyle/>
          <a:p>
            <a:pPr algn="ctr"/>
            <a:r>
              <a:rPr lang="ru-RU" dirty="0" smtClean="0"/>
              <a:t>Тема проекта «Навигационные </a:t>
            </a:r>
            <a:r>
              <a:rPr lang="ru-RU" dirty="0"/>
              <a:t>звезды и </a:t>
            </a:r>
            <a:r>
              <a:rPr lang="ru-RU" dirty="0" smtClean="0"/>
              <a:t>созвездия»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4A8036-605F-2643-896A-5E62C0C52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4680326"/>
            <a:ext cx="7197726" cy="140546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Выполнили</a:t>
            </a:r>
            <a:r>
              <a:rPr lang="ru-RU" dirty="0" smtClean="0"/>
              <a:t>: </a:t>
            </a:r>
            <a:r>
              <a:rPr lang="ru-RU" dirty="0" err="1" smtClean="0"/>
              <a:t>Галеева</a:t>
            </a:r>
            <a:r>
              <a:rPr lang="ru-RU" dirty="0" smtClean="0"/>
              <a:t> </a:t>
            </a:r>
            <a:r>
              <a:rPr lang="ru-RU" dirty="0"/>
              <a:t>Лия и </a:t>
            </a:r>
            <a:r>
              <a:rPr lang="ru-RU" dirty="0" err="1"/>
              <a:t>жамбалдоржиева</a:t>
            </a:r>
            <a:r>
              <a:rPr lang="ru-RU" dirty="0"/>
              <a:t> </a:t>
            </a:r>
            <a:r>
              <a:rPr lang="ru-RU" dirty="0" err="1" smtClean="0"/>
              <a:t>элина</a:t>
            </a:r>
            <a:endParaRPr lang="ru-RU" dirty="0" smtClean="0"/>
          </a:p>
          <a:p>
            <a:r>
              <a:rPr lang="ru-RU" dirty="0" smtClean="0"/>
              <a:t>Ученицы 5 класса</a:t>
            </a:r>
          </a:p>
          <a:p>
            <a:r>
              <a:rPr lang="ru-RU" dirty="0" smtClean="0"/>
              <a:t>Проверил:</a:t>
            </a:r>
            <a:r>
              <a:rPr lang="ru-RU" dirty="0"/>
              <a:t> </a:t>
            </a:r>
            <a:r>
              <a:rPr lang="ru-RU" dirty="0" err="1"/>
              <a:t>Мочкарева</a:t>
            </a:r>
            <a:r>
              <a:rPr lang="ru-RU" dirty="0"/>
              <a:t> Оксана Владимировна</a:t>
            </a:r>
          </a:p>
          <a:p>
            <a:r>
              <a:rPr lang="ru-RU" dirty="0"/>
              <a:t>                                                                                              учитель географии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1637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общеобразовательное бюджетное учреждение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«Средняя общеобразовательная школа «</a:t>
            </a:r>
            <a:r>
              <a:rPr lang="ru-RU" spc="-4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Кудровский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центр образования № 1»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(МОБУ «СОШ «</a:t>
            </a:r>
            <a:r>
              <a:rPr lang="ru-RU" spc="-4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Кудровский</a:t>
            </a:r>
            <a:r>
              <a:rPr lang="ru-RU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ЦО № 1»)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1111" y="6350169"/>
            <a:ext cx="24247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Санкт-Петербург, 2018</a:t>
            </a:r>
            <a:endParaRPr lang="ru-RU" sz="1400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09600" y="0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                         Звездная карта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5802" y="1905000"/>
            <a:ext cx="4995334" cy="3886201"/>
          </a:xfrm>
        </p:spPr>
        <p:txBody>
          <a:bodyPr>
            <a:noAutofit/>
          </a:bodyPr>
          <a:lstStyle/>
          <a:p>
            <a:r>
              <a:rPr lang="ru-RU" dirty="0" smtClean="0"/>
              <a:t>Звездная карта – это изображение звездного неба или его части, показывающее расположенные на ней объекты звезды, планеты, и кометы в определенной системе условных знаков.</a:t>
            </a:r>
          </a:p>
          <a:p>
            <a:r>
              <a:rPr lang="ru-RU" dirty="0" smtClean="0"/>
              <a:t>Набор звездных карт, содержащих смежные участки неба, называются звездным атласом.</a:t>
            </a:r>
          </a:p>
          <a:p>
            <a:r>
              <a:rPr lang="ru-RU" dirty="0" smtClean="0"/>
              <a:t>Звездная карта предназначена для поисков астрономических объектов на небе с объектами в каталогах и поиска объектов по их координатам. С помощью звездной карты также могут быть определены приблизительные координаты небесных объектов</a:t>
            </a:r>
            <a:endParaRPr lang="ru-RU" dirty="0"/>
          </a:p>
        </p:txBody>
      </p:sp>
      <p:pic>
        <p:nvPicPr>
          <p:cNvPr id="9" name="Содержимое 8" descr="я карт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1666783"/>
            <a:ext cx="5442531" cy="4124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4138085" cy="1371600"/>
          </a:xfrm>
        </p:spPr>
        <p:txBody>
          <a:bodyPr/>
          <a:lstStyle/>
          <a:p>
            <a:pPr algn="ctr"/>
            <a:r>
              <a:rPr lang="ru-RU" dirty="0" smtClean="0"/>
              <a:t>Путешествия по навигационным звездам</a:t>
            </a:r>
            <a:endParaRPr lang="ru-RU" dirty="0"/>
          </a:p>
        </p:txBody>
      </p:sp>
      <p:pic>
        <p:nvPicPr>
          <p:cNvPr id="5" name="Содержимое 4" descr="к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457200"/>
            <a:ext cx="4800600" cy="5867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828800"/>
            <a:ext cx="4953000" cy="1828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Во время своих путешествий Джеймс Кук ни раз пользовался навигационными звездами. Он был мореплавателем и картографам, занимался составлением карты материков. Во время своих кругосветных путешествий Джеймс Кук пользовался навигационными звездами, что ему помогало добираться до нужных материков.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5" y="152400"/>
            <a:ext cx="3680885" cy="1371600"/>
          </a:xfrm>
        </p:spPr>
        <p:txBody>
          <a:bodyPr/>
          <a:lstStyle/>
          <a:p>
            <a:r>
              <a:rPr lang="ru-RU" dirty="0" smtClean="0"/>
              <a:t>Как ориентироваться по созвездию малой медведицы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5791200" cy="59666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4800600" cy="3733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Ковш- это </a:t>
            </a:r>
            <a:r>
              <a:rPr lang="ru-RU" sz="2400" dirty="0"/>
              <a:t>созвездие Большой медведицы -</a:t>
            </a:r>
            <a:r>
              <a:rPr lang="ru-RU" sz="2400" dirty="0" smtClean="0"/>
              <a:t> </a:t>
            </a:r>
            <a:r>
              <a:rPr lang="ru-RU" sz="2400" dirty="0"/>
              <a:t>главный ориентир на Звездном </a:t>
            </a:r>
            <a:r>
              <a:rPr lang="ru-RU" sz="2400" dirty="0" smtClean="0"/>
              <a:t>небе северного </a:t>
            </a:r>
            <a:r>
              <a:rPr lang="ru-RU" sz="2400" dirty="0"/>
              <a:t>полушария. В созвездии Малой Медведицы Полярная цвета является главным звездным компасом. Если встать к ней лицом, то легко определить Стороны горизонта. Этот простой способ </a:t>
            </a:r>
            <a:r>
              <a:rPr lang="ru-RU" sz="2400" dirty="0" smtClean="0"/>
              <a:t>который ещё </a:t>
            </a:r>
            <a:r>
              <a:rPr lang="ru-RU" sz="2400" dirty="0"/>
              <a:t>в древности позволял отправляющимся в дальний путь, правильно выбрать направление на суше и на море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894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3680885" cy="1371600"/>
          </a:xfrm>
        </p:spPr>
        <p:txBody>
          <a:bodyPr/>
          <a:lstStyle/>
          <a:p>
            <a:r>
              <a:rPr lang="ru-RU" dirty="0" smtClean="0"/>
              <a:t>Большая медведица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55" y="381000"/>
            <a:ext cx="6096000" cy="58967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842" y="1371600"/>
            <a:ext cx="4876800" cy="4038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Большая </a:t>
            </a:r>
            <a:r>
              <a:rPr lang="ru-RU" sz="2400" dirty="0"/>
              <a:t>медведица - незаходящие созвездия северного полушария неба. Семь звёзд в Большой Медведице составляет фигуру, напоминающую ковш с ручкой две самые яркие звезды </a:t>
            </a:r>
            <a:r>
              <a:rPr lang="ru-RU" sz="2400" dirty="0" err="1"/>
              <a:t>Ялиот</a:t>
            </a:r>
            <a:r>
              <a:rPr lang="ru-RU" sz="2400" dirty="0"/>
              <a:t> и Духа по на ручке «ковша можно найти Полярную звезду. Наилучшие условия для  видимости - в марте и апреле . Тогда созвездие видно на всей территории России.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74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4844-00AF-6746-9598-5B151AB3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будет если звезды исчезнут?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6A8A8-580E-7744-9FAF-B321B499F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962177"/>
            <a:ext cx="7112000" cy="582990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первую очередь Земля погрузится во тьму. Произойдет это примерно через 8 минут после того, как Солнце </a:t>
            </a:r>
            <a:r>
              <a:rPr lang="ru-RU" sz="2000" dirty="0" err="1"/>
              <a:t>исчезнет.Не</a:t>
            </a:r>
            <a:r>
              <a:rPr lang="ru-RU" sz="2000" dirty="0"/>
              <a:t> менее суровым испытанием станет жестокий холод. В течение недели температура планеты упадет примерно до -17°С. Холодно, но недостаточно, чтобы заморозить </a:t>
            </a:r>
            <a:r>
              <a:rPr lang="ru-RU" sz="2000" dirty="0" err="1"/>
              <a:t>человечество.На</a:t>
            </a:r>
            <a:r>
              <a:rPr lang="ru-RU" sz="2000" dirty="0"/>
              <a:t> то, чтобы планета охладилась до -100 градусов понадобится </a:t>
            </a:r>
            <a:r>
              <a:rPr lang="ru-RU" sz="2000" dirty="0" err="1"/>
              <a:t>год.Однако</a:t>
            </a:r>
            <a:r>
              <a:rPr lang="ru-RU" sz="2000" dirty="0"/>
              <a:t> Земля без Солнца также означает отсутствие </a:t>
            </a:r>
            <a:r>
              <a:rPr lang="ru-RU" sz="2000" dirty="0" err="1"/>
              <a:t>фотосинтеза.Наконец</a:t>
            </a:r>
            <a:r>
              <a:rPr lang="ru-RU" sz="2000" dirty="0"/>
              <a:t>, Солнце удерживает Землю на своей орбите — недаром ее диаметр в 100 раз больше, чем у нашей планеты. Без гравитационного «поводка» Земля может улететь куда угодно и столкнуться с другим космическим телом.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3A5F1B3-31F7-124D-92B6-C4D02472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035" y="1828800"/>
            <a:ext cx="4012427" cy="39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52400"/>
            <a:ext cx="8610600" cy="647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869815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869815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http://www.astronom2000.info/астрономия/звезды-и-созвездия/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https://slovar.wikireading.ru/529736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http://scienceland.info/geography6/navigational-stars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http://sch119.narod.ru/Project/levochkina/1501.htm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http://www.bolshoyvopros.ru/questions/2323238-skolko-navigacionnyh-zvjozd-suschestvuet-na-nebe.html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https://ru.wikipdia.org/wiki/Кук,_Джеймс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http://www.barque.ru/advice/1982/celestial_navigation_for_yachtsman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http://ours-nature.ru/lib/b/book/415448433/4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http://stu.sernam.ru/book_aa.php?id=14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http://900igr.net/prezentacija/astronomija/zvjozdnye-sozvezdija-63499/navigatsionnye-zvezdy-9.html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http://slovariki.org/arhitekturnyj-slovar/3909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https://www.syl.ru/article/184944/new_sozvezdiya-severnogo-polushariya-nazvaniya-foto-samoe-yarkoe-sozvezdie-severnogo-polushariya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86981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https://symvolik.ru/sozvezdiya-severnogo-polushariya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9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220DE-FBF0-9D40-B469-6F062F9C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219199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97ED5-199D-BD46-8254-68D2D86F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66800"/>
            <a:ext cx="10131425" cy="4811485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sz="3600" dirty="0" smtClean="0"/>
              <a:t>Почему </a:t>
            </a:r>
            <a:r>
              <a:rPr lang="ru-RU" sz="3600" dirty="0"/>
              <a:t>мы выбрали эту тему?</a:t>
            </a:r>
          </a:p>
          <a:p>
            <a:pPr marL="0" indent="0"/>
            <a:r>
              <a:rPr lang="ru-RU" sz="3600" dirty="0" smtClean="0"/>
              <a:t>Навигационные </a:t>
            </a:r>
            <a:r>
              <a:rPr lang="ru-RU" sz="3600" dirty="0"/>
              <a:t>звезды. Что это</a:t>
            </a:r>
            <a:r>
              <a:rPr lang="ru-RU" sz="3600" dirty="0" smtClean="0"/>
              <a:t>?</a:t>
            </a:r>
          </a:p>
          <a:p>
            <a:pPr marL="0" indent="0"/>
            <a:r>
              <a:rPr lang="ru-RU" sz="3600" dirty="0" smtClean="0"/>
              <a:t>Звезды в Галактике.</a:t>
            </a:r>
          </a:p>
          <a:p>
            <a:pPr marL="0" indent="0"/>
            <a:r>
              <a:rPr lang="ru-RU" sz="3600" dirty="0" smtClean="0"/>
              <a:t>Список навигационных звезд.</a:t>
            </a:r>
          </a:p>
          <a:p>
            <a:pPr marL="0" indent="0"/>
            <a:r>
              <a:rPr lang="ru-RU" sz="3600" dirty="0" smtClean="0"/>
              <a:t>Андромеда.</a:t>
            </a:r>
            <a:endParaRPr lang="ru-RU" sz="3600" dirty="0"/>
          </a:p>
          <a:p>
            <a:pPr marL="0" indent="0"/>
            <a:r>
              <a:rPr lang="ru-RU" sz="3600" dirty="0" smtClean="0"/>
              <a:t>Сравнение звезд.</a:t>
            </a:r>
          </a:p>
          <a:p>
            <a:pPr marL="0" indent="0"/>
            <a:r>
              <a:rPr lang="ru-RU" sz="3600" dirty="0" smtClean="0"/>
              <a:t>Бетельгейзе.</a:t>
            </a:r>
          </a:p>
          <a:p>
            <a:pPr marL="0" indent="0"/>
            <a:r>
              <a:rPr lang="ru-RU" sz="3600" dirty="0" smtClean="0"/>
              <a:t>Путешествия по навигационным звездам.</a:t>
            </a:r>
          </a:p>
          <a:p>
            <a:pPr marL="0" indent="0"/>
            <a:r>
              <a:rPr lang="ru-RU" sz="3600" dirty="0" smtClean="0"/>
              <a:t>Как ориентироваться по созвездии Малой </a:t>
            </a:r>
            <a:r>
              <a:rPr lang="ru-RU" sz="3600" dirty="0" err="1" smtClean="0"/>
              <a:t>Медведецы</a:t>
            </a:r>
            <a:r>
              <a:rPr lang="en-US" sz="3600" dirty="0"/>
              <a:t>?</a:t>
            </a:r>
            <a:endParaRPr lang="ru-RU" sz="3600" dirty="0" smtClean="0"/>
          </a:p>
          <a:p>
            <a:pPr marL="0" indent="0"/>
            <a:r>
              <a:rPr lang="ru-RU" sz="3600" dirty="0" smtClean="0"/>
              <a:t>Что будет если звезды исчезнут</a:t>
            </a:r>
            <a:r>
              <a:rPr lang="en-US" sz="3600" dirty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76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98C47-FF57-CC4D-9684-F25FBE39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Почему мы выбрали эту тему?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32EF3-CEEA-7040-85EA-A4839E8F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49" y="-178595"/>
            <a:ext cx="9779792" cy="6679407"/>
          </a:xfrm>
        </p:spPr>
        <p:txBody>
          <a:bodyPr>
            <a:normAutofit/>
          </a:bodyPr>
          <a:lstStyle/>
          <a:p>
            <a:r>
              <a:rPr lang="ru-RU" sz="2400" dirty="0"/>
              <a:t>Мы выбрали эту тему потому что нам всегда </a:t>
            </a:r>
            <a:r>
              <a:rPr lang="ru-RU" sz="2400" dirty="0" smtClean="0"/>
              <a:t>нравилось </a:t>
            </a:r>
            <a:r>
              <a:rPr lang="ru-RU" sz="2400" dirty="0"/>
              <a:t>смотреть на звездное небо, находить созвездия которые мы знаем. Нам нравится красота планет созвездий, неизвестность некоторых астероидов, черных дыр, необычайных чудес </a:t>
            </a:r>
            <a:r>
              <a:rPr lang="ru-RU" sz="2400" dirty="0" smtClean="0"/>
              <a:t>космоса !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Для </a:t>
            </a:r>
            <a:r>
              <a:rPr lang="ru-RU" sz="2400" dirty="0"/>
              <a:t>нас удивительно, как в </a:t>
            </a:r>
            <a:r>
              <a:rPr lang="ru-RU" sz="2400" dirty="0" smtClean="0"/>
              <a:t>прошлом, </a:t>
            </a:r>
            <a:r>
              <a:rPr lang="ru-RU" sz="2400" dirty="0"/>
              <a:t>без современного оборудования, только по звездам мореплаватели и путешественники находили правильное направление.</a:t>
            </a:r>
          </a:p>
        </p:txBody>
      </p:sp>
      <p:pic>
        <p:nvPicPr>
          <p:cNvPr id="4" name="Рисунок 3" descr="КОСМООООООООООООООООООС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4114800"/>
            <a:ext cx="4722177" cy="25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B2F0F-08A1-334F-8E86-96D7966C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855"/>
            <a:ext cx="10131425" cy="1456267"/>
          </a:xfrm>
        </p:spPr>
        <p:txBody>
          <a:bodyPr/>
          <a:lstStyle/>
          <a:p>
            <a:r>
              <a:rPr lang="ru-RU" dirty="0"/>
              <a:t>Навигационные звезды. Что это?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F180BB8-34D2-6948-9C7F-D1D24744A7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32734" y="2142067"/>
            <a:ext cx="4984492" cy="3649662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A381C0AA-6DBE-2047-80A7-BA43382D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52400" y="2362200"/>
            <a:ext cx="5903913" cy="3649133"/>
          </a:xfrm>
        </p:spPr>
        <p:txBody>
          <a:bodyPr>
            <a:noAutofit/>
          </a:bodyPr>
          <a:lstStyle/>
          <a:p>
            <a:r>
              <a:rPr lang="ru-RU" dirty="0"/>
              <a:t>Еще в древности люди умели ориентироваться по звездам. Это позволяло путешественником правильно выбрать  направление на суше и на море</a:t>
            </a:r>
            <a:r>
              <a:rPr lang="ru-RU" dirty="0" smtClean="0"/>
              <a:t>. Астронавигация</a:t>
            </a:r>
            <a:r>
              <a:rPr lang="ru-RU" dirty="0"/>
              <a:t> -это ориентирование по звёздам . Она сохранила своё значение и в наши дни. В авиации, мореплавании, сухопутных экспедициях и в космических полетах </a:t>
            </a:r>
            <a:r>
              <a:rPr lang="ru-RU" dirty="0" smtClean="0"/>
              <a:t> Навигационные </a:t>
            </a:r>
            <a:r>
              <a:rPr lang="ru-RU" dirty="0"/>
              <a:t>звёзды – это  звезды, с помощью которых в авиации, мореплавании и космонавтике определяют местонахождение и курс корабля</a:t>
            </a:r>
            <a:r>
              <a:rPr lang="ru-RU" dirty="0" smtClean="0"/>
              <a:t>. Из </a:t>
            </a:r>
            <a:r>
              <a:rPr lang="ru-RU" dirty="0"/>
              <a:t>6 </a:t>
            </a:r>
            <a:r>
              <a:rPr lang="ru-RU" dirty="0" smtClean="0"/>
              <a:t>тысячи </a:t>
            </a:r>
            <a:r>
              <a:rPr lang="ru-RU" dirty="0"/>
              <a:t>звёзд, видимых невооруженным глазом, навигационными считают 26. Для всех этих звёзд составлены таблицы высот и азимутов, облегчающие решение навигационных задач</a:t>
            </a:r>
            <a:r>
              <a:rPr lang="ru-RU" dirty="0" smtClean="0"/>
              <a:t>. Для </a:t>
            </a:r>
            <a:r>
              <a:rPr lang="ru-RU" dirty="0"/>
              <a:t>ориентирования в Северном полушарии Земли используются 18 навигационных звёзд. в Южном полушарии Земли используются 24 навигационные звезды, из которых 16 – те же, что и в Северном полушарии </a:t>
            </a:r>
          </a:p>
        </p:txBody>
      </p:sp>
    </p:spTree>
    <p:extLst>
      <p:ext uri="{BB962C8B-B14F-4D97-AF65-F5344CB8AC3E}">
        <p14:creationId xmlns:p14="http://schemas.microsoft.com/office/powerpoint/2010/main" val="5877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7845426" cy="1456267"/>
          </a:xfrm>
        </p:spPr>
        <p:txBody>
          <a:bodyPr/>
          <a:lstStyle/>
          <a:p>
            <a:r>
              <a:rPr lang="ru-RU" dirty="0" smtClean="0"/>
              <a:t>ЗВЕЗДЫ В ГАЛАКТИКЕ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995334" cy="5867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Всего в Галактике за год образуется около 200 новых звезд. Впервые в астрономических исследованиях фотографировать звезды стали в 80-ых годах 19 века. Следует  заметить , что исследования проводились и проводятся лишь в определенных  зонах неба.</a:t>
            </a:r>
          </a:p>
          <a:p>
            <a:pPr>
              <a:buNone/>
            </a:pPr>
            <a:r>
              <a:rPr lang="ru-RU" dirty="0" smtClean="0"/>
              <a:t>Общее число звезд согласно исследованиям составляет 1000 на 1 квадратный градус звездного неба Земли. Это звезды до +18 видимой звездной величины .Более мелкие обнаружить пока трудно из-за отсутствия соответствующего оборудования с большой разрешающей способностью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905000"/>
            <a:ext cx="54102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8AF6D-DFFC-3245-BB98-F16B3645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47" y="76200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Список Навигационных звезд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8ED03B-28F1-BD48-AEE7-BEC612A5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2218267"/>
            <a:ext cx="5428724" cy="651934"/>
          </a:xfrm>
        </p:spPr>
        <p:txBody>
          <a:bodyPr/>
          <a:lstStyle/>
          <a:p>
            <a:r>
              <a:rPr lang="ru-RU"/>
              <a:t>На Северном полушарии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442BD-FAC2-3843-9752-F69579947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229" y="2870201"/>
            <a:ext cx="4996923" cy="2920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●Полярная                   ●</a:t>
            </a:r>
            <a:r>
              <a:rPr lang="ru-RU" dirty="0" err="1">
                <a:latin typeface="Times New Roman" panose="02020603050405020304" pitchFamily="18" charset="0"/>
              </a:rPr>
              <a:t>Альдебаран</a:t>
            </a:r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●Арктур                       ● Денеб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●Вега                          </a:t>
            </a:r>
            <a:r>
              <a:rPr lang="ru-RU" b="0" i="0" dirty="0" smtClean="0">
                <a:effectLst/>
                <a:latin typeface="Times New Roman" panose="02020603050405020304" pitchFamily="18" charset="0"/>
              </a:rPr>
              <a:t>  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Бетельгейзе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●Капелла                     ●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Процион</a:t>
            </a:r>
            <a:endParaRPr lang="ru-RU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●</a:t>
            </a:r>
            <a:r>
              <a:rPr lang="ru-RU" dirty="0" err="1">
                <a:latin typeface="Times New Roman" panose="02020603050405020304" pitchFamily="18" charset="0"/>
              </a:rPr>
              <a:t>Поллукс</a:t>
            </a:r>
            <a:r>
              <a:rPr lang="ru-RU" dirty="0">
                <a:latin typeface="Times New Roman" panose="02020603050405020304" pitchFamily="18" charset="0"/>
              </a:rPr>
              <a:t>                     ●</a:t>
            </a:r>
            <a:r>
              <a:rPr lang="ru-RU" dirty="0" err="1">
                <a:latin typeface="Times New Roman" panose="02020603050405020304" pitchFamily="18" charset="0"/>
              </a:rPr>
              <a:t>Альферац</a:t>
            </a:r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</a:rPr>
              <a:t>●Альтаир                     </a:t>
            </a:r>
            <a:r>
              <a:rPr lang="ru-RU" b="0" i="0" dirty="0" smtClean="0">
                <a:effectLst/>
                <a:latin typeface="Times New Roman" panose="02020603050405020304" pitchFamily="18" charset="0"/>
              </a:rPr>
              <a:t>●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Хамаль</a:t>
            </a:r>
            <a:endParaRPr lang="ru-RU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●Регул                          </a:t>
            </a:r>
            <a:r>
              <a:rPr lang="ru-RU" dirty="0" smtClean="0">
                <a:latin typeface="Times New Roman" panose="02020603050405020304" pitchFamily="18" charset="0"/>
              </a:rPr>
              <a:t>●</a:t>
            </a:r>
            <a:r>
              <a:rPr lang="ru-RU" dirty="0" err="1">
                <a:latin typeface="Times New Roman" panose="02020603050405020304" pitchFamily="18" charset="0"/>
              </a:rPr>
              <a:t>Мирфак</a:t>
            </a:r>
            <a:endParaRPr lang="ru-RU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F1B3233-58BE-3740-A3EC-9CDD8CA1F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1513" y="2226734"/>
            <a:ext cx="5067304" cy="643467"/>
          </a:xfrm>
        </p:spPr>
        <p:txBody>
          <a:bodyPr/>
          <a:lstStyle/>
          <a:p>
            <a:r>
              <a:rPr lang="ru-RU"/>
              <a:t>На Южном полушарии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ACCEC6-C2C4-2749-B729-B89CD045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1513" y="2870201"/>
            <a:ext cx="4892297" cy="2920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●Сириус</a:t>
            </a:r>
          </a:p>
          <a:p>
            <a:pPr marL="0" indent="0">
              <a:buNone/>
            </a:pPr>
            <a:r>
              <a:rPr lang="ru-RU" dirty="0"/>
              <a:t>●</a:t>
            </a:r>
            <a:r>
              <a:rPr lang="ru-RU" dirty="0" err="1"/>
              <a:t>Спика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●Антарес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1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95D6A-9D6D-334A-AE73-1C9B3D18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0"/>
            <a:ext cx="5638800" cy="1524000"/>
          </a:xfrm>
        </p:spPr>
        <p:txBody>
          <a:bodyPr/>
          <a:lstStyle/>
          <a:p>
            <a:pPr algn="ctr"/>
            <a:r>
              <a:rPr lang="ru-RU" b="1" dirty="0"/>
              <a:t>Андромеда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0DCD156-F2FE-7D40-A35E-D6D6633C19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23" r="11623"/>
          <a:stretch/>
        </p:blipFill>
        <p:spPr>
          <a:xfrm>
            <a:off x="6434667" y="0"/>
            <a:ext cx="5528733" cy="34882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9DFEE35-E497-5E4D-A3B0-B9154DFDF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231" y="1730278"/>
            <a:ext cx="5563369" cy="489912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Андромеда — это созвездие северного полушария. Оно содержит три звезды и спиральную галактику Андромеды, видимую невооружённым глазом и известную с 10 </a:t>
            </a:r>
            <a:r>
              <a:rPr lang="ru-RU" sz="2000" dirty="0" err="1"/>
              <a:t>века.Важнейший</a:t>
            </a:r>
            <a:r>
              <a:rPr lang="ru-RU" sz="2000" dirty="0"/>
              <a:t> объект в созвездии —это спиральная галактика Туманность Андромеды  со своими спутниками — карликовыми галактиками. Ещё в 10 веке за ней наблюдал персидский астроном Ас-</a:t>
            </a:r>
            <a:r>
              <a:rPr lang="ru-RU" sz="2000" dirty="0" err="1"/>
              <a:t>Суфи</a:t>
            </a:r>
            <a:r>
              <a:rPr lang="ru-RU" sz="2000" dirty="0"/>
              <a:t>, называя туманность  «маленьким облачком». Туманность Андромеды-это ближайшая к нам спиральная галактика, удалённая примерно на 2 млн световых лет. И содержит около 300 млрд звёзд.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45D2897-B29A-674F-AB81-F71311081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7" y="3488267"/>
            <a:ext cx="5528733" cy="33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1"/>
            <a:ext cx="3833285" cy="990599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Сравнение звезд</a:t>
            </a:r>
            <a:endParaRPr lang="ru-RU" sz="2800" dirty="0"/>
          </a:p>
        </p:txBody>
      </p:sp>
      <p:pic>
        <p:nvPicPr>
          <p:cNvPr id="5" name="Содержимое 4" descr="солнц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120239"/>
            <a:ext cx="6169025" cy="42899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514600"/>
            <a:ext cx="3680885" cy="3200400"/>
          </a:xfrm>
        </p:spPr>
        <p:txBody>
          <a:bodyPr>
            <a:normAutofit/>
          </a:bodyPr>
          <a:lstStyle/>
          <a:p>
            <a:r>
              <a:rPr lang="ru-RU" dirty="0" smtClean="0"/>
              <a:t>Солнце -1.391.400 км</a:t>
            </a:r>
          </a:p>
          <a:p>
            <a:r>
              <a:rPr lang="ru-RU" dirty="0" smtClean="0"/>
              <a:t>Сириус-2.000.000 км</a:t>
            </a:r>
          </a:p>
          <a:p>
            <a:r>
              <a:rPr lang="ru-RU" dirty="0" smtClean="0"/>
              <a:t>Поллукс-11.000.000 км</a:t>
            </a:r>
          </a:p>
          <a:p>
            <a:r>
              <a:rPr lang="ru-RU" dirty="0" smtClean="0"/>
              <a:t>Арктур- 35.341.560 км</a:t>
            </a:r>
          </a:p>
          <a:p>
            <a:r>
              <a:rPr lang="ru-RU" dirty="0" smtClean="0"/>
              <a:t>Ригель- 95.000.000 км</a:t>
            </a:r>
          </a:p>
          <a:p>
            <a:r>
              <a:rPr lang="ru-RU" dirty="0" smtClean="0"/>
              <a:t>Альдебаран-61.000.000 км</a:t>
            </a:r>
          </a:p>
          <a:p>
            <a:r>
              <a:rPr lang="ru-RU" dirty="0" smtClean="0"/>
              <a:t>Бетельгейзе-556.560.000 км</a:t>
            </a:r>
          </a:p>
          <a:p>
            <a:r>
              <a:rPr lang="ru-RU" dirty="0" smtClean="0"/>
              <a:t>Антарес-1.113.120.000 км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0"/>
            <a:ext cx="7010400" cy="1066799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                                                         БЕТЕЛЬГЕЙЗЕ</a:t>
            </a:r>
            <a:endParaRPr lang="ru-RU" sz="4000" dirty="0"/>
          </a:p>
        </p:txBody>
      </p:sp>
      <p:pic>
        <p:nvPicPr>
          <p:cNvPr id="5" name="Содержимое 4" descr="1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1444133"/>
            <a:ext cx="5638800" cy="4146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4419600" cy="4038600"/>
          </a:xfrm>
        </p:spPr>
        <p:txBody>
          <a:bodyPr>
            <a:normAutofit fontScale="62500" lnSpcReduction="20000"/>
          </a:bodyPr>
          <a:lstStyle/>
          <a:p>
            <a:r>
              <a:rPr lang="ru-RU" sz="5900" dirty="0" smtClean="0"/>
              <a:t>ИНТЕРЕСНЫЙ ФАКТ :</a:t>
            </a:r>
          </a:p>
          <a:p>
            <a:r>
              <a:rPr lang="ru-RU" sz="5700" dirty="0" smtClean="0"/>
              <a:t>Звезда Бетельгейзе так велика, что внутри нее могли бы разместиться  Солнце и орбиты Меркурия, Венеры, Земли и Марса</a:t>
            </a:r>
            <a:endParaRPr lang="ru-RU" sz="5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843</Words>
  <Application>Microsoft Office PowerPoint</Application>
  <PresentationFormat>Широкоэкранный</PresentationFormat>
  <Paragraphs>84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Yu Mincho</vt:lpstr>
      <vt:lpstr>Небесная</vt:lpstr>
      <vt:lpstr>Тема проекта «Навигационные звезды и созвездия»</vt:lpstr>
      <vt:lpstr>Содержание</vt:lpstr>
      <vt:lpstr>Почему мы выбрали эту тему?</vt:lpstr>
      <vt:lpstr>Навигационные звезды. Что это?</vt:lpstr>
      <vt:lpstr>ЗВЕЗДЫ В ГАЛАКТИКЕ</vt:lpstr>
      <vt:lpstr>Список Навигационных звезд</vt:lpstr>
      <vt:lpstr>Андромеда</vt:lpstr>
      <vt:lpstr>Сравнение звезд</vt:lpstr>
      <vt:lpstr>                                                                     БЕТЕЛЬГЕЙЗЕ</vt:lpstr>
      <vt:lpstr>                         Звездная карта</vt:lpstr>
      <vt:lpstr>Путешествия по навигационным звездам</vt:lpstr>
      <vt:lpstr>Как ориентироваться по созвездию малой медведицы</vt:lpstr>
      <vt:lpstr>Большая медведица</vt:lpstr>
      <vt:lpstr>Что будет если звезды исчезнут?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Навигационные звезды и созвездия</dc:title>
  <dc:creator>Админ</dc:creator>
  <cp:lastModifiedBy>D!akov RePack</cp:lastModifiedBy>
  <cp:revision>48</cp:revision>
  <dcterms:modified xsi:type="dcterms:W3CDTF">2018-11-14T16:27:25Z</dcterms:modified>
</cp:coreProperties>
</file>